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94" r:id="rId1"/>
  </p:sldMasterIdLst>
  <p:notesMasterIdLst>
    <p:notesMasterId r:id="rId28"/>
  </p:notesMasterIdLst>
  <p:handoutMasterIdLst>
    <p:handoutMasterId r:id="rId29"/>
  </p:handoutMasterIdLst>
  <p:sldIdLst>
    <p:sldId id="274" r:id="rId2"/>
    <p:sldId id="286" r:id="rId3"/>
    <p:sldId id="257" r:id="rId4"/>
    <p:sldId id="1862" r:id="rId5"/>
    <p:sldId id="1926" r:id="rId6"/>
    <p:sldId id="1945" r:id="rId7"/>
    <p:sldId id="1962" r:id="rId8"/>
    <p:sldId id="1866" r:id="rId9"/>
    <p:sldId id="1961" r:id="rId10"/>
    <p:sldId id="1965" r:id="rId11"/>
    <p:sldId id="1966" r:id="rId12"/>
    <p:sldId id="1969" r:id="rId13"/>
    <p:sldId id="1970" r:id="rId14"/>
    <p:sldId id="1927" r:id="rId15"/>
    <p:sldId id="1981" r:id="rId16"/>
    <p:sldId id="1974" r:id="rId17"/>
    <p:sldId id="1976" r:id="rId18"/>
    <p:sldId id="1977" r:id="rId19"/>
    <p:sldId id="1863" r:id="rId20"/>
    <p:sldId id="1982" r:id="rId21"/>
    <p:sldId id="1978" r:id="rId22"/>
    <p:sldId id="1980" r:id="rId23"/>
    <p:sldId id="267" r:id="rId24"/>
    <p:sldId id="305" r:id="rId25"/>
    <p:sldId id="1979" r:id="rId26"/>
    <p:sldId id="3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3DD"/>
    <a:srgbClr val="F5C7BB"/>
    <a:srgbClr val="8DC8E8"/>
    <a:srgbClr val="D988DC"/>
    <a:srgbClr val="FE9D88"/>
    <a:srgbClr val="2F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3143" autoAdjust="0"/>
  </p:normalViewPr>
  <p:slideViewPr>
    <p:cSldViewPr snapToGrid="0">
      <p:cViewPr varScale="1">
        <p:scale>
          <a:sx n="93" d="100"/>
          <a:sy n="93" d="100"/>
        </p:scale>
        <p:origin x="1236" y="78"/>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p:scale>
          <a:sx n="240" d="100"/>
          <a:sy n="240" d="100"/>
        </p:scale>
        <p:origin x="534" y="-827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80B4CF-8BBE-9B36-0E8E-20A4246A37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2C5AB2-DBA7-721A-7CB9-05766F672F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D9753F-2C46-462B-9677-CA900ACFB120}" type="datetime1">
              <a:rPr lang="en-US" smtClean="0"/>
              <a:t>7/7/2024</a:t>
            </a:fld>
            <a:endParaRPr lang="en-US"/>
          </a:p>
        </p:txBody>
      </p:sp>
      <p:sp>
        <p:nvSpPr>
          <p:cNvPr id="4" name="Footer Placeholder 3">
            <a:extLst>
              <a:ext uri="{FF2B5EF4-FFF2-40B4-BE49-F238E27FC236}">
                <a16:creationId xmlns:a16="http://schemas.microsoft.com/office/drawing/2014/main" id="{487E361E-F608-E292-4532-CCC954D72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2BB415-9F0F-371F-2463-7AF68FA115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E9FAF0-DE9E-4613-A3A3-C70BE5F1788A}" type="slidenum">
              <a:rPr lang="en-US" smtClean="0"/>
              <a:t>‹#›</a:t>
            </a:fld>
            <a:endParaRPr lang="en-US"/>
          </a:p>
        </p:txBody>
      </p:sp>
    </p:spTree>
    <p:extLst>
      <p:ext uri="{BB962C8B-B14F-4D97-AF65-F5344CB8AC3E}">
        <p14:creationId xmlns:p14="http://schemas.microsoft.com/office/powerpoint/2010/main" val="656906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CBB8A-EDA7-4257-B94C-392726C56D2C}" type="datetime1">
              <a:rPr lang="en-US" smtClean="0"/>
              <a:t>7/7/2024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F4860-B975-4C5E-9E23-C8E24EBF595D}" type="slidenum">
              <a:rPr lang="en-US" smtClean="0"/>
              <a:t>‹#›</a:t>
            </a:fld>
            <a:endParaRPr lang="en-US" dirty="0"/>
          </a:p>
        </p:txBody>
      </p:sp>
    </p:spTree>
    <p:extLst>
      <p:ext uri="{BB962C8B-B14F-4D97-AF65-F5344CB8AC3E}">
        <p14:creationId xmlns:p14="http://schemas.microsoft.com/office/powerpoint/2010/main" val="11212700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https://learn.microsoft.com/training/paths/describe-azure-management-governance</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https://learn.microsoft.com/training/modules/describe-cost-management-azure/7-describe-purpose-of-tags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Tags: </a:t>
            </a:r>
            <a:r>
              <a:rPr lang="en-US" sz="882" b="0" kern="1200" dirty="0">
                <a:solidFill>
                  <a:schemeClr val="tx1"/>
                </a:solidFill>
                <a:effectLst/>
                <a:latin typeface="Segoe UI Light" pitchFamily="34" charset="0"/>
                <a:ea typeface="+mn-ea"/>
                <a:cs typeface="+mn-cs"/>
              </a:rPr>
              <a:t>https://learn.microsoft.com/azure/azure-resource-manager/management/tag-resources</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657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https://learn.microsoft.com/training/modules/describe-features-tools-azure-for-governance-compliance</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11</a:t>
            </a:fld>
            <a:endParaRPr lang="en-US" dirty="0"/>
          </a:p>
        </p:txBody>
      </p:sp>
    </p:spTree>
    <p:extLst>
      <p:ext uri="{BB962C8B-B14F-4D97-AF65-F5344CB8AC3E}">
        <p14:creationId xmlns:p14="http://schemas.microsoft.com/office/powerpoint/2010/main" val="14293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https://learn.microsoft.com/training/modules/describe-features-tools-azure-for-governance-compliance/3-describe-purpose-of-azure-policy</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u="none" kern="100" dirty="0">
                <a:effectLst/>
                <a:latin typeface="Calibri" panose="020F0502020204030204" pitchFamily="34" charset="0"/>
                <a:ea typeface="Calibri" panose="020F0502020204030204" pitchFamily="34" charset="0"/>
                <a:cs typeface="Times New Roman" panose="02020603050405020304" pitchFamily="18" charset="0"/>
              </a:rPr>
              <a:t>Azure Policy</a:t>
            </a: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 https://azure.microsoft.com/en-us/services/azure-policy</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none" kern="100" dirty="0">
                <a:effectLst/>
                <a:latin typeface="Calibri" panose="020F0502020204030204" pitchFamily="34" charset="0"/>
                <a:ea typeface="Calibri" panose="020F0502020204030204" pitchFamily="34" charset="0"/>
                <a:cs typeface="Times New Roman" panose="02020603050405020304" pitchFamily="18" charset="0"/>
              </a:rPr>
              <a:t>Stay compliant with your corporate standards and service level agreements (SLAs) by using policy definitions to enforce rules and effects for your Azure resources.</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none" kern="100" dirty="0">
                <a:effectLst/>
                <a:latin typeface="Calibri" panose="020F0502020204030204" pitchFamily="34" charset="0"/>
                <a:ea typeface="Calibri" panose="020F0502020204030204" pitchFamily="34" charset="0"/>
                <a:cs typeface="Times New Roman" panose="02020603050405020304" pitchFamily="18" charset="0"/>
              </a:rPr>
              <a:t>Evaluates and identifies Azure resources that don’t comply with your policies.</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Provides built-in policy and initiative definitions, under categories such as Storage, Networking, Compute, Security Center, and Monitoring.</a:t>
            </a:r>
            <a:endParaRPr lang="en-IE" sz="900" u="non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732071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kern="1200" dirty="0">
                <a:solidFill>
                  <a:schemeClr val="tx1"/>
                </a:solidFill>
                <a:effectLst/>
                <a:latin typeface="Segoe UI Light" pitchFamily="34" charset="0"/>
                <a:ea typeface="+mn-ea"/>
                <a:cs typeface="+mn-cs"/>
              </a:rPr>
              <a:t>https://learn.microsoft.com/training/modules/describe-features-tools-azure-for-governance-compliance/4-describe-purpose-of-resource-locks</a:t>
            </a: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Resource Locks: </a:t>
            </a:r>
            <a:r>
              <a:rPr lang="en-IE" sz="900" b="0" i="0" u="none" strike="noStrike" kern="1200" dirty="0">
                <a:solidFill>
                  <a:schemeClr val="tx1"/>
                </a:solidFill>
                <a:effectLst/>
                <a:latin typeface="Segoe UI Light" pitchFamily="34" charset="0"/>
                <a:ea typeface="+mn-ea"/>
                <a:cs typeface="+mn-cs"/>
              </a:rPr>
              <a:t>https://learn.microsoft.com/azure/azure-resource-manager/resource-group-lock-resources</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https://learn.microsoft.com/training/modules/describe-features-tools-azure-for-governance-compliance/6-describe-purpose-of-service-trust-portal</a:t>
            </a:r>
          </a:p>
        </p:txBody>
      </p:sp>
      <p:sp>
        <p:nvSpPr>
          <p:cNvPr id="4" name="Slide Number Placeholder 3"/>
          <p:cNvSpPr>
            <a:spLocks noGrp="1"/>
          </p:cNvSpPr>
          <p:nvPr>
            <p:ph type="sldNum" sz="quarter" idx="5"/>
          </p:nvPr>
        </p:nvSpPr>
        <p:spPr/>
        <p:txBody>
          <a:bodyPr/>
          <a:lstStyle/>
          <a:p>
            <a:fld id="{560F4860-B975-4C5E-9E23-C8E24EBF595D}" type="slidenum">
              <a:rPr lang="en-US" smtClean="0"/>
              <a:t>14</a:t>
            </a:fld>
            <a:endParaRPr lang="en-US" dirty="0"/>
          </a:p>
        </p:txBody>
      </p:sp>
    </p:spTree>
    <p:extLst>
      <p:ext uri="{BB962C8B-B14F-4D97-AF65-F5344CB8AC3E}">
        <p14:creationId xmlns:p14="http://schemas.microsoft.com/office/powerpoint/2010/main" val="209702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kern="1200" dirty="0">
              <a:solidFill>
                <a:schemeClr val="tx1"/>
              </a:solidFill>
              <a:effectLst/>
              <a:latin typeface="Segoe UI Light" pitchFamily="34" charset="0"/>
              <a:ea typeface="+mn-ea"/>
              <a:cs typeface="+mn-cs"/>
            </a:endParaRP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Azure Policy: </a:t>
            </a:r>
            <a:r>
              <a:rPr lang="en-IE" sz="900" b="0" i="0" u="none" strike="noStrike" kern="1200" dirty="0">
                <a:solidFill>
                  <a:schemeClr val="tx1"/>
                </a:solidFill>
                <a:effectLst/>
                <a:latin typeface="Segoe UI Light" pitchFamily="34" charset="0"/>
                <a:ea typeface="+mn-ea"/>
                <a:cs typeface="+mn-cs"/>
              </a:rPr>
              <a:t>https://learn.microsoft.com/en-us/purview/purview</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76938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https://learn.microsoft.com/training/modules/describe-features-tools-manage-deploy-azure-resources/</a:t>
            </a:r>
          </a:p>
        </p:txBody>
      </p:sp>
      <p:sp>
        <p:nvSpPr>
          <p:cNvPr id="4" name="Slide Number Placeholder 3"/>
          <p:cNvSpPr>
            <a:spLocks noGrp="1"/>
          </p:cNvSpPr>
          <p:nvPr>
            <p:ph type="sldNum" sz="quarter" idx="5"/>
          </p:nvPr>
        </p:nvSpPr>
        <p:spPr/>
        <p:txBody>
          <a:bodyPr/>
          <a:lstStyle/>
          <a:p>
            <a:fld id="{560F4860-B975-4C5E-9E23-C8E24EBF595D}" type="slidenum">
              <a:rPr lang="en-US" smtClean="0"/>
              <a:t>16</a:t>
            </a:fld>
            <a:endParaRPr lang="en-US" dirty="0"/>
          </a:p>
        </p:txBody>
      </p:sp>
    </p:spTree>
    <p:extLst>
      <p:ext uri="{BB962C8B-B14F-4D97-AF65-F5344CB8AC3E}">
        <p14:creationId xmlns:p14="http://schemas.microsoft.com/office/powerpoint/2010/main" val="850689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kern="1200" dirty="0">
                <a:solidFill>
                  <a:schemeClr val="tx1"/>
                </a:solidFill>
                <a:effectLst/>
                <a:latin typeface="Segoe UI Light" pitchFamily="34" charset="0"/>
                <a:ea typeface="+mn-ea"/>
                <a:cs typeface="+mn-cs"/>
              </a:rPr>
              <a:t>https://learn.microsoft.com/training/modules/describe-features-tools-manage-deploy-azure-resources/2-describe-interacting-azure</a:t>
            </a:r>
            <a:endParaRPr lang="en-IE" sz="900" b="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775183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https://learn.microsoft.com/training/modules/describe-features-tools-manage-deploy-azure-resources/3-describe-purpose-of-azure-arc</a:t>
            </a:r>
          </a:p>
        </p:txBody>
      </p:sp>
      <p:sp>
        <p:nvSpPr>
          <p:cNvPr id="4" name="Slide Number Placeholder 3"/>
          <p:cNvSpPr>
            <a:spLocks noGrp="1"/>
          </p:cNvSpPr>
          <p:nvPr>
            <p:ph type="sldNum" sz="quarter" idx="5"/>
          </p:nvPr>
        </p:nvSpPr>
        <p:spPr/>
        <p:txBody>
          <a:bodyPr/>
          <a:lstStyle/>
          <a:p>
            <a:fld id="{560F4860-B975-4C5E-9E23-C8E24EBF595D}" type="slidenum">
              <a:rPr lang="en-US" smtClean="0"/>
              <a:t>18</a:t>
            </a:fld>
            <a:endParaRPr lang="en-US" dirty="0"/>
          </a:p>
        </p:txBody>
      </p:sp>
    </p:spTree>
    <p:extLst>
      <p:ext uri="{BB962C8B-B14F-4D97-AF65-F5344CB8AC3E}">
        <p14:creationId xmlns:p14="http://schemas.microsoft.com/office/powerpoint/2010/main" val="871272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Provides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Organizes resources.</a:t>
            </a:r>
          </a:p>
          <a:p>
            <a:pPr marL="457200" indent="-457200">
              <a:buFont typeface="Arial" panose="020B0604020202020204" pitchFamily="34" charset="0"/>
              <a:buChar char="•"/>
            </a:pPr>
            <a:r>
              <a:rPr lang="en-US" dirty="0"/>
              <a:t>Controls access and resources.</a:t>
            </a:r>
          </a:p>
          <a:p>
            <a:pPr marL="457200" indent="-457200">
              <a:buFont typeface="Arial" panose="020B0604020202020204" pitchFamily="34" charset="0"/>
              <a:buChar char="•"/>
            </a:pPr>
            <a:r>
              <a:rPr lang="en-US" dirty="0"/>
              <a:t>Automates using different tools and SDKs.</a:t>
            </a:r>
          </a:p>
          <a:p>
            <a:pPr marL="457200" indent="-457200">
              <a:buFont typeface="Arial" panose="020B0604020202020204" pitchFamily="34" charset="0"/>
              <a:buChar char="•"/>
            </a:pPr>
            <a:r>
              <a:rPr lang="en-US" sz="1000" dirty="0"/>
              <a:t>Stores layouts in JSON files.</a:t>
            </a:r>
          </a:p>
          <a:p>
            <a:endParaRPr lang="en-IE" dirty="0"/>
          </a:p>
          <a:p>
            <a:r>
              <a:rPr lang="en-IE" dirty="0"/>
              <a:t>You can view more details about Azure Resource Manager at </a:t>
            </a:r>
            <a:r>
              <a:rPr lang="en-IE" u="sng" dirty="0"/>
              <a:t>https://learn.microsoft.com/azure/azure-resource-manager/</a:t>
            </a:r>
          </a:p>
          <a:p>
            <a:endParaRPr lang="en-IE" u="sng"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https://learn.microsoft.com/en-us/devops/deliver/what-is-infrastructure-as-code#deploy-iac-on-azure</a:t>
            </a:r>
          </a:p>
        </p:txBody>
      </p:sp>
      <p:sp>
        <p:nvSpPr>
          <p:cNvPr id="4" name="Slide Number Placeholder 3"/>
          <p:cNvSpPr>
            <a:spLocks noGrp="1"/>
          </p:cNvSpPr>
          <p:nvPr>
            <p:ph type="sldNum" sz="quarter" idx="5"/>
          </p:nvPr>
        </p:nvSpPr>
        <p:spPr/>
        <p:txBody>
          <a:bodyPr/>
          <a:lstStyle/>
          <a:p>
            <a:fld id="{560F4860-B975-4C5E-9E23-C8E24EBF595D}" type="slidenum">
              <a:rPr lang="en-US" smtClean="0"/>
              <a:t>20</a:t>
            </a:fld>
            <a:endParaRPr lang="en-US" dirty="0"/>
          </a:p>
        </p:txBody>
      </p:sp>
    </p:spTree>
    <p:extLst>
      <p:ext uri="{BB962C8B-B14F-4D97-AF65-F5344CB8AC3E}">
        <p14:creationId xmlns:p14="http://schemas.microsoft.com/office/powerpoint/2010/main" val="26679541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endParaRPr lang="en-US" dirty="0"/>
          </a:p>
          <a:p>
            <a:r>
              <a:rPr lang="en-US" dirty="0"/>
              <a:t>https://learn.microsoft.com/azure/azure-resource-manager/management/overview</a:t>
            </a:r>
          </a:p>
          <a:p>
            <a:r>
              <a:rPr lang="en-US" dirty="0"/>
              <a:t>https://learn.microsoft.com/azure/azure-resource-manager/templates/overview</a:t>
            </a:r>
          </a:p>
          <a:p>
            <a:pPr algn="l"/>
            <a:br>
              <a:rPr lang="en-US" b="1" i="0" dirty="0">
                <a:solidFill>
                  <a:srgbClr val="1A1A1F"/>
                </a:solidFill>
                <a:effectLst/>
                <a:latin typeface="Segoe UI" panose="020B0502040204020203" pitchFamily="34" charset="0"/>
              </a:rPr>
            </a:br>
            <a:r>
              <a:rPr lang="en-US" b="1" i="0" dirty="0">
                <a:solidFill>
                  <a:srgbClr val="1A1A1F"/>
                </a:solidFill>
                <a:effectLst/>
                <a:latin typeface="Segoe UI" panose="020B0502040204020203" pitchFamily="34" charset="0"/>
              </a:rPr>
              <a:t>Deploy app resources </a:t>
            </a:r>
            <a:r>
              <a:rPr lang="en-US" b="0" i="0" dirty="0">
                <a:solidFill>
                  <a:srgbClr val="4C4C51"/>
                </a:solidFill>
                <a:effectLst/>
                <a:latin typeface="Segoe UI" panose="020B0502040204020203" pitchFamily="34" charset="0"/>
              </a:rPr>
              <a:t>Azure Resource Manager enables you to repeatedly deploy your app and have confidence your resources are deployed in a consistent state. You define the infrastructure and dependencies for your app in a single declarative template. This template is flexible enough to use for all of your environments such as test, staging or production. If you create a solution from the Azure Marketplace, the solution will automatically include a template that you can use for your app.</a:t>
            </a:r>
          </a:p>
          <a:p>
            <a:pPr algn="l"/>
            <a:r>
              <a:rPr lang="en-US" b="1" i="0" dirty="0">
                <a:solidFill>
                  <a:srgbClr val="1A1A1F"/>
                </a:solidFill>
                <a:effectLst/>
                <a:latin typeface="Segoe UI" panose="020B0502040204020203" pitchFamily="34" charset="0"/>
              </a:rPr>
              <a:t>Organize resources</a:t>
            </a:r>
          </a:p>
          <a:p>
            <a:pPr algn="l"/>
            <a:r>
              <a:rPr lang="en-US" b="0" i="0" dirty="0">
                <a:solidFill>
                  <a:srgbClr val="4C4C51"/>
                </a:solidFill>
                <a:effectLst/>
                <a:latin typeface="Segoe UI" panose="020B0502040204020203" pitchFamily="34" charset="0"/>
              </a:rPr>
              <a:t>Azure Resource Manager makes it easy for you to manage and visualize resources in your app. You no longer have to deploy parts of your app separately and then manually stitch them together. You put resources with a common lifecycle into a resource group that can be deployed or deleted in a single action. You can see which resources are linked by a dependency. You can apply tags to resources to categorize them for management tasks, such as billing.</a:t>
            </a:r>
          </a:p>
          <a:p>
            <a:pPr algn="l"/>
            <a:r>
              <a:rPr lang="en-US" b="1" i="0" dirty="0">
                <a:solidFill>
                  <a:srgbClr val="1A1A1F"/>
                </a:solidFill>
                <a:effectLst/>
                <a:latin typeface="Segoe UI" panose="020B0502040204020203" pitchFamily="34" charset="0"/>
              </a:rPr>
              <a:t>Control access to resources</a:t>
            </a:r>
          </a:p>
          <a:p>
            <a:pPr algn="l"/>
            <a:r>
              <a:rPr lang="en-US" b="0" i="0" dirty="0">
                <a:solidFill>
                  <a:srgbClr val="4C4C51"/>
                </a:solidFill>
                <a:effectLst/>
                <a:latin typeface="Segoe UI" panose="020B0502040204020203" pitchFamily="34" charset="0"/>
              </a:rPr>
              <a:t>With Azure Resource Manager, you can control who in your organization can perform actions on the resources. You manage permissions by defining roles and adding users or groups to the roles. For critical resources, you can apply an explicit lock that prevents users from deleting or modifying the resource. Azure Resource Manager logs all user actions so you can audit those actions. For each action, the audit log contains information about the user, time, events, and status.</a:t>
            </a:r>
          </a:p>
          <a:p>
            <a:pPr algn="l"/>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21</a:t>
            </a:fld>
            <a:endParaRPr lang="en-US" dirty="0"/>
          </a:p>
        </p:txBody>
      </p:sp>
    </p:spTree>
    <p:extLst>
      <p:ext uri="{BB962C8B-B14F-4D97-AF65-F5344CB8AC3E}">
        <p14:creationId xmlns:p14="http://schemas.microsoft.com/office/powerpoint/2010/main" val="2693635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https://learn.microsoft.com/en-us/azure/azure-resource-manager/bicep/overview?tabs=bicep</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22</a:t>
            </a:fld>
            <a:endParaRPr lang="en-US" dirty="0"/>
          </a:p>
        </p:txBody>
      </p:sp>
    </p:spTree>
    <p:extLst>
      <p:ext uri="{BB962C8B-B14F-4D97-AF65-F5344CB8AC3E}">
        <p14:creationId xmlns:p14="http://schemas.microsoft.com/office/powerpoint/2010/main" val="74993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https://learn.microsoft.com/training/modules/describe-monitoring-tools-azure/</a:t>
            </a:r>
          </a:p>
        </p:txBody>
      </p:sp>
      <p:sp>
        <p:nvSpPr>
          <p:cNvPr id="4" name="Slide Number Placeholder 3"/>
          <p:cNvSpPr>
            <a:spLocks noGrp="1"/>
          </p:cNvSpPr>
          <p:nvPr>
            <p:ph type="sldNum" sz="quarter" idx="5"/>
          </p:nvPr>
        </p:nvSpPr>
        <p:spPr/>
        <p:txBody>
          <a:bodyPr/>
          <a:lstStyle/>
          <a:p>
            <a:fld id="{560F4860-B975-4C5E-9E23-C8E24EBF595D}" type="slidenum">
              <a:rPr lang="en-US" smtClean="0"/>
              <a:t>23</a:t>
            </a:fld>
            <a:endParaRPr lang="en-US" dirty="0"/>
          </a:p>
        </p:txBody>
      </p:sp>
    </p:spTree>
    <p:extLst>
      <p:ext uri="{BB962C8B-B14F-4D97-AF65-F5344CB8AC3E}">
        <p14:creationId xmlns:p14="http://schemas.microsoft.com/office/powerpoint/2010/main" val="3896114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indent="0">
              <a:lnSpc>
                <a:spcPct val="115000"/>
              </a:lnSpc>
              <a:spcBef>
                <a:spcPts val="567"/>
              </a:spcBef>
              <a:buClr>
                <a:srgbClr val="1A1A1A"/>
              </a:buClr>
              <a:buFont typeface="Arial"/>
              <a:buNone/>
            </a:pPr>
            <a:r>
              <a:rPr lang="en-IE" sz="1400" spc="-1" dirty="0">
                <a:solidFill>
                  <a:srgbClr val="1A1A1A"/>
                </a:solidFill>
                <a:latin typeface="Segoe UI Semilight"/>
              </a:rPr>
              <a:t>https://learn.microsoft.com/training/modules/describe-monitoring-tools-azure/2-describe-purpose-of-azure-advisor</a:t>
            </a:r>
          </a:p>
          <a:p>
            <a:pPr marL="1588" indent="0">
              <a:lnSpc>
                <a:spcPct val="115000"/>
              </a:lnSpc>
              <a:spcBef>
                <a:spcPts val="567"/>
              </a:spcBef>
              <a:buClr>
                <a:srgbClr val="1A1A1A"/>
              </a:buClr>
              <a:buFont typeface="Arial"/>
              <a:buNone/>
            </a:pPr>
            <a:endParaRPr lang="en-IE" sz="1400" spc="-1" dirty="0">
              <a:solidFill>
                <a:srgbClr val="1A1A1A"/>
              </a:solidFill>
              <a:latin typeface="Segoe UI Semilight"/>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Get proactive, actionable, and personalized best practice recommendations.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Improve the performance, security, and availability of your resources.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Identify opportunities to reduce your Azure costs.</a:t>
            </a:r>
            <a:endParaRPr lang="en-US" sz="1400" dirty="0"/>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Azure Advisor - </a:t>
            </a:r>
            <a:r>
              <a:rPr lang="en-IE" sz="1400" u="none" dirty="0"/>
              <a:t>https://learn.microsoft.com/azure/advisor/advisor-overview</a:t>
            </a:r>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11511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https://learn.microsoft.com/training/modules/describe-monitoring-tools-azure/3-describe-azure-service-health</a:t>
            </a:r>
          </a:p>
          <a:p>
            <a:endParaRPr lang="en-IE" sz="1100" dirty="0"/>
          </a:p>
          <a:p>
            <a:endParaRPr lang="en-IE" sz="1100"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70305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https://learn.microsoft.com/training/modules/describe-monitoring-tools-azure/4-describe-azure-monitor</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7543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https://learn.microsoft.com/training/modules/describe-cost-management-azure</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3</a:t>
            </a:fld>
            <a:endParaRPr lang="en-US" dirty="0"/>
          </a:p>
        </p:txBody>
      </p:sp>
    </p:spTree>
    <p:extLst>
      <p:ext uri="{BB962C8B-B14F-4D97-AF65-F5344CB8AC3E}">
        <p14:creationId xmlns:p14="http://schemas.microsoft.com/office/powerpoint/2010/main" val="1058550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https://learn.microsoft.com/training/modules/describe-cost-management-azure/2-describe-factors-affect-costs-azure</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800" b="0" dirty="0"/>
              <a:t>https://learn.microsoft.com/training/modules/describe-cost-management-azure/2-describe-factors-affect-costs-azure</a:t>
            </a:r>
          </a:p>
          <a:p>
            <a:endParaRPr lang="en-IE" sz="2800"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https://learn.microsoft.com/training/modules/describe-cost-management-azure/2-describe-factors-affect-costs-azure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Connects end users with Microsoft partners, Independent Software Vendors (ISVs), and start-ups that offer solutions and services for Azure.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Azure customers, IT professionals and cloud developers can find, try, purchase, and provision Azure applications and services from certified service providers.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Includes close to 10,000 product listings.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There is also a </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Marketplace FAQ </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available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https://azure.microsoft.com/en-us/marketplace/faq/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Azure Marketplace</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https://azuremarketplace.microsoft.com/en-us/</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7514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https://learn.microsoft.com/training/modules/describe-cost-management-azure/3-compare-pricing-total-cost-of-ownership-calculators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Pricing calculator</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https://azure.microsoft.com/en-us/pricing/calculator/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Note: The pricing calculator provides estimates, and not actual price quotes. Actual prices can vary depending upon the date of purchase, the payment currency, and the type of Azure customer.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58932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https://learn.microsoft.com/training/modules/describe-cost-management-azure/3-compare-pricing-total-cost-of-ownership-calculators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TCO calculator</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https://azure.microsoft.com/en-us/pricing/tco/calculator/</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64892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https://learn.microsoft.com/training/modules/describe-cost-management-azure/6-describe-azure-tool</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u="none" kern="100" dirty="0">
                <a:effectLst/>
                <a:latin typeface="Calibri" panose="020F0502020204030204" pitchFamily="34" charset="0"/>
                <a:ea typeface="Calibri" panose="020F0502020204030204" pitchFamily="34" charset="0"/>
                <a:cs typeface="Times New Roman" panose="02020603050405020304" pitchFamily="18" charset="0"/>
              </a:rPr>
              <a:t>Note</a:t>
            </a: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 For more information about Cost Management, go to https://azure.microsoft.com/en-us/services/cost-management/</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83364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5811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8599924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6117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912366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41762149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52841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88406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52819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560791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97633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69332"/>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Rectangle 4">
            <a:extLst>
              <a:ext uri="{FF2B5EF4-FFF2-40B4-BE49-F238E27FC236}">
                <a16:creationId xmlns:a16="http://schemas.microsoft.com/office/drawing/2014/main" id="{F30F5475-3B44-242B-B1A2-3792560DFA83}"/>
              </a:ext>
            </a:extLst>
          </p:cNvPr>
          <p:cNvSpPr/>
          <p:nvPr userDrawn="1"/>
        </p:nvSpPr>
        <p:spPr bwMode="auto">
          <a:xfrm>
            <a:off x="12407900" y="0"/>
            <a:ext cx="558800" cy="4826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D21EBC0-854A-5688-FF3C-45515E483E5C}"/>
              </a:ext>
            </a:extLst>
          </p:cNvPr>
          <p:cNvSpPr/>
          <p:nvPr userDrawn="1"/>
        </p:nvSpPr>
        <p:spPr bwMode="auto">
          <a:xfrm>
            <a:off x="12407900" y="570345"/>
            <a:ext cx="558800" cy="48260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A9E4A98-A4F7-D8F1-A6C5-85839D9AF653}"/>
              </a:ext>
            </a:extLst>
          </p:cNvPr>
          <p:cNvSpPr/>
          <p:nvPr userDrawn="1"/>
        </p:nvSpPr>
        <p:spPr bwMode="auto">
          <a:xfrm>
            <a:off x="12407900" y="1140690"/>
            <a:ext cx="558800" cy="482600"/>
          </a:xfrm>
          <a:prstGeom prst="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3F061A3-576A-EC15-368D-344D6E45C500}"/>
              </a:ext>
            </a:extLst>
          </p:cNvPr>
          <p:cNvSpPr/>
          <p:nvPr userDrawn="1"/>
        </p:nvSpPr>
        <p:spPr bwMode="auto">
          <a:xfrm>
            <a:off x="12407900" y="1711035"/>
            <a:ext cx="558800" cy="482600"/>
          </a:xfrm>
          <a:prstGeom prst="rect">
            <a:avLst/>
          </a:prstGeom>
          <a:solidFill>
            <a:srgbClr val="FFB3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E5B7EBE-BFA2-8FEF-910E-C6316FACDC41}"/>
              </a:ext>
            </a:extLst>
          </p:cNvPr>
          <p:cNvSpPr/>
          <p:nvPr userDrawn="1"/>
        </p:nvSpPr>
        <p:spPr bwMode="auto">
          <a:xfrm>
            <a:off x="12407900" y="2281380"/>
            <a:ext cx="558800" cy="482600"/>
          </a:xfrm>
          <a:prstGeom prst="rect">
            <a:avLst/>
          </a:prstGeom>
          <a:solidFill>
            <a:srgbClr val="F5C7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E0038CA-3181-3D50-EB44-82DF12453F98}"/>
              </a:ext>
            </a:extLst>
          </p:cNvPr>
          <p:cNvSpPr/>
          <p:nvPr userDrawn="1"/>
        </p:nvSpPr>
        <p:spPr bwMode="auto">
          <a:xfrm>
            <a:off x="12407900" y="2851725"/>
            <a:ext cx="558800" cy="482600"/>
          </a:xfrm>
          <a:prstGeom prst="rect">
            <a:avLst/>
          </a:prstGeom>
          <a:solidFill>
            <a:srgbClr val="DCC3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131037B5-1689-3897-702A-C31D550212FD}"/>
              </a:ext>
            </a:extLst>
          </p:cNvPr>
          <p:cNvSpPr/>
          <p:nvPr userDrawn="1"/>
        </p:nvSpPr>
        <p:spPr bwMode="auto">
          <a:xfrm>
            <a:off x="12407900" y="3422070"/>
            <a:ext cx="558800" cy="482600"/>
          </a:xfrm>
          <a:prstGeom prst="rect">
            <a:avLst/>
          </a:prstGeom>
          <a:solidFill>
            <a:srgbClr val="BCD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3F503AE-C481-827A-D939-F51084FAB13A}"/>
              </a:ext>
            </a:extLst>
          </p:cNvPr>
          <p:cNvSpPr/>
          <p:nvPr userDrawn="1"/>
        </p:nvSpPr>
        <p:spPr bwMode="auto">
          <a:xfrm>
            <a:off x="12407900" y="3992418"/>
            <a:ext cx="558800" cy="482600"/>
          </a:xfrm>
          <a:prstGeom prst="rect">
            <a:avLst/>
          </a:prstGeom>
          <a:solidFill>
            <a:srgbClr val="FFD5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636501"/>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803" r:id="rId3"/>
    <p:sldLayoutId id="2147484804" r:id="rId4"/>
    <p:sldLayoutId id="2147484805" r:id="rId5"/>
    <p:sldLayoutId id="2147484817" r:id="rId6"/>
    <p:sldLayoutId id="2147484818" r:id="rId7"/>
    <p:sldLayoutId id="2147484823" r:id="rId8"/>
    <p:sldLayoutId id="2147484825" r:id="rId9"/>
    <p:sldLayoutId id="2147484833" r:id="rId10"/>
  </p:sldLayoutIdLst>
  <p:transition>
    <p:fade/>
  </p:transition>
  <p:hf sldNum="0" hdr="0" dt="0"/>
  <p:txStyles>
    <p:titleStyle>
      <a:lvl1pPr algn="l" defTabSz="932742" rtl="0" eaLnBrk="1" latinLnBrk="0" hangingPunct="1">
        <a:lnSpc>
          <a:spcPct val="10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6.sv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2197893"/>
            <a:ext cx="5686955" cy="2462213"/>
          </a:xfrm>
        </p:spPr>
        <p:txBody>
          <a:bodyPr/>
          <a:lstStyle/>
          <a:p>
            <a:r>
              <a:rPr lang="en-US" dirty="0"/>
              <a:t>AZ-900T00</a:t>
            </a:r>
            <a:br>
              <a:rPr lang="en-US" dirty="0"/>
            </a:br>
            <a:r>
              <a:rPr lang="en-US" dirty="0"/>
              <a:t>Learning path 03:</a:t>
            </a:r>
            <a:br>
              <a:rPr lang="en-US" dirty="0"/>
            </a:br>
            <a:r>
              <a:rPr lang="en-US" dirty="0"/>
              <a:t>Management and governance</a:t>
            </a:r>
          </a:p>
        </p:txBody>
      </p:sp>
      <p:sp>
        <p:nvSpPr>
          <p:cNvPr id="8" name="Footer Placeholder 7">
            <a:extLst>
              <a:ext uri="{FF2B5EF4-FFF2-40B4-BE49-F238E27FC236}">
                <a16:creationId xmlns:a16="http://schemas.microsoft.com/office/drawing/2014/main" id="{1192D195-0490-04DC-7C1A-BF4A315045A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7" name="Text Placeholder 6">
            <a:extLst>
              <a:ext uri="{FF2B5EF4-FFF2-40B4-BE49-F238E27FC236}">
                <a16:creationId xmlns:a16="http://schemas.microsoft.com/office/drawing/2014/main" id="{4D423C52-A5F4-9118-24E1-A2B49521D4B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663FF1-FE95-3901-04DC-5070F0D715E1}"/>
              </a:ext>
            </a:extLst>
          </p:cNvPr>
          <p:cNvSpPr>
            <a:spLocks noGrp="1"/>
          </p:cNvSpPr>
          <p:nvPr>
            <p:ph type="title"/>
          </p:nvPr>
        </p:nvSpPr>
        <p:spPr/>
        <p:txBody>
          <a:bodyPr/>
          <a:lstStyle/>
          <a:p>
            <a:r>
              <a:rPr lang="en-US" dirty="0"/>
              <a:t>Tags</a:t>
            </a:r>
          </a:p>
        </p:txBody>
      </p:sp>
      <p:sp>
        <p:nvSpPr>
          <p:cNvPr id="8" name="Text Placeholder 7">
            <a:extLst>
              <a:ext uri="{FF2B5EF4-FFF2-40B4-BE49-F238E27FC236}">
                <a16:creationId xmlns:a16="http://schemas.microsoft.com/office/drawing/2014/main" id="{EACD2128-87D7-7D94-7329-7C8FA6097359}"/>
              </a:ext>
            </a:extLst>
          </p:cNvPr>
          <p:cNvSpPr>
            <a:spLocks noGrp="1"/>
          </p:cNvSpPr>
          <p:nvPr>
            <p:ph type="body" sz="quarter" idx="16"/>
          </p:nvPr>
        </p:nvSpPr>
        <p:spPr>
          <a:xfrm>
            <a:off x="584201" y="1594155"/>
            <a:ext cx="3009900" cy="3231654"/>
          </a:xfrm>
        </p:spPr>
        <p:txBody>
          <a:bodyPr/>
          <a:lstStyle/>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Provides metadata for your Azure resources. </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Logically organizes resources </a:t>
            </a:r>
            <a:r>
              <a:rPr lang="en-IE" sz="2000">
                <a:latin typeface="+mn-lt"/>
                <a:cs typeface="Segoe UI Semilight" panose="020B0402040204020203" pitchFamily="34" charset="0"/>
              </a:rPr>
              <a:t>into a taxonomy</a:t>
            </a:r>
            <a:r>
              <a:rPr lang="en-IE" sz="2000" dirty="0">
                <a:latin typeface="+mn-lt"/>
                <a:cs typeface="Segoe UI Semilight" panose="020B0402040204020203" pitchFamily="34" charset="0"/>
              </a:rPr>
              <a:t>. </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Consists of </a:t>
            </a:r>
            <a:r>
              <a:rPr lang="en-IE" sz="2000">
                <a:latin typeface="+mn-lt"/>
                <a:cs typeface="Segoe UI Semilight" panose="020B0402040204020203" pitchFamily="34" charset="0"/>
              </a:rPr>
              <a:t>a name-value </a:t>
            </a:r>
            <a:r>
              <a:rPr lang="en-IE" sz="2000" dirty="0">
                <a:latin typeface="+mn-lt"/>
                <a:cs typeface="Segoe UI Semilight" panose="020B0402040204020203" pitchFamily="34" charset="0"/>
              </a:rPr>
              <a:t>pair.</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Very useful for rolling up billing information.</a:t>
            </a:r>
          </a:p>
        </p:txBody>
      </p:sp>
      <p:grpSp>
        <p:nvGrpSpPr>
          <p:cNvPr id="3" name="Group 2" descr="Package with a tag on it that shows the Owner is Joe in marketing with another tag showing the cost-center of the package is marketing.">
            <a:extLst>
              <a:ext uri="{FF2B5EF4-FFF2-40B4-BE49-F238E27FC236}">
                <a16:creationId xmlns:a16="http://schemas.microsoft.com/office/drawing/2014/main" id="{AC7C8358-B919-7C5F-4A80-FE3AD8D9D6F8}"/>
              </a:ext>
            </a:extLst>
          </p:cNvPr>
          <p:cNvGrpSpPr/>
          <p:nvPr/>
        </p:nvGrpSpPr>
        <p:grpSpPr>
          <a:xfrm>
            <a:off x="5404458" y="1787300"/>
            <a:ext cx="4881584" cy="4018414"/>
            <a:chOff x="6389914" y="1189038"/>
            <a:chExt cx="5729300" cy="4718086"/>
          </a:xfrm>
        </p:grpSpPr>
        <p:grpSp>
          <p:nvGrpSpPr>
            <p:cNvPr id="4" name="Group 3" descr="Several tags are shown: owner:joe, department:marketing,environment:production, and cost-center:marketing. ">
              <a:extLst>
                <a:ext uri="{FF2B5EF4-FFF2-40B4-BE49-F238E27FC236}">
                  <a16:creationId xmlns:a16="http://schemas.microsoft.com/office/drawing/2014/main" id="{AFA4EB89-F72F-5EC8-8481-5A4AC9B5AE29}"/>
                </a:ext>
              </a:extLst>
            </p:cNvPr>
            <p:cNvGrpSpPr/>
            <p:nvPr/>
          </p:nvGrpSpPr>
          <p:grpSpPr>
            <a:xfrm>
              <a:off x="6389914" y="4791210"/>
              <a:ext cx="5729300" cy="1115914"/>
              <a:chOff x="5085557" y="5445224"/>
              <a:chExt cx="7440960" cy="1115914"/>
            </a:xfrm>
          </p:grpSpPr>
          <p:sp>
            <p:nvSpPr>
              <p:cNvPr id="145" name="Rectangle 144">
                <a:extLst>
                  <a:ext uri="{FF2B5EF4-FFF2-40B4-BE49-F238E27FC236}">
                    <a16:creationId xmlns:a16="http://schemas.microsoft.com/office/drawing/2014/main" id="{9C7AE470-FB70-CA8D-839B-125BF3088382}"/>
                  </a:ext>
                </a:extLst>
              </p:cNvPr>
              <p:cNvSpPr>
                <a:spLocks/>
              </p:cNvSpPr>
              <p:nvPr/>
            </p:nvSpPr>
            <p:spPr>
              <a:xfrm>
                <a:off x="5085557" y="5445224"/>
                <a:ext cx="3703105"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ea typeface="+mn-ea"/>
                    <a:cs typeface="+mn-cs"/>
                  </a:rPr>
                  <a:t>owner: joe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ea typeface="+mn-ea"/>
                    <a:cs typeface="+mn-cs"/>
                  </a:rPr>
                  <a:t>department: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ea typeface="+mn-ea"/>
                    <a:cs typeface="+mn-cs"/>
                  </a:rPr>
                  <a:t>environment: production	</a:t>
                </a:r>
              </a:p>
            </p:txBody>
          </p:sp>
          <p:sp>
            <p:nvSpPr>
              <p:cNvPr id="146" name="Rectangle 145">
                <a:extLst>
                  <a:ext uri="{FF2B5EF4-FFF2-40B4-BE49-F238E27FC236}">
                    <a16:creationId xmlns:a16="http://schemas.microsoft.com/office/drawing/2014/main" id="{D8620A4D-5239-46B8-DFDB-B0CFB5FD247C}"/>
                  </a:ext>
                </a:extLst>
              </p:cNvPr>
              <p:cNvSpPr>
                <a:spLocks/>
              </p:cNvSpPr>
              <p:nvPr/>
            </p:nvSpPr>
            <p:spPr>
              <a:xfrm>
                <a:off x="8918108" y="5445224"/>
                <a:ext cx="3608409"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ea typeface="+mn-ea"/>
                    <a:cs typeface="+mn-cs"/>
                  </a:rPr>
                  <a:t>cost-center: </a:t>
                </a:r>
                <a:br>
                  <a:rPr kumimoji="0" lang="en-US" sz="1800" b="0" i="0" u="none" strike="noStrike" kern="1200" cap="none" spc="0" normalizeH="0" baseline="0" noProof="0" dirty="0">
                    <a:ln>
                      <a:noFill/>
                    </a:ln>
                    <a:solidFill>
                      <a:srgbClr val="505050"/>
                    </a:solidFill>
                    <a:effectLst/>
                    <a:uLnTx/>
                    <a:uFillTx/>
                    <a:ea typeface="+mn-ea"/>
                    <a:cs typeface="+mn-cs"/>
                  </a:rPr>
                </a:br>
                <a:r>
                  <a:rPr kumimoji="0" lang="en-US" sz="1800" b="0" i="0" u="none" strike="noStrike" kern="1200" cap="none" spc="0" normalizeH="0" baseline="0" noProof="0" dirty="0">
                    <a:ln>
                      <a:noFill/>
                    </a:ln>
                    <a:solidFill>
                      <a:srgbClr val="505050"/>
                    </a:solidFill>
                    <a:effectLst/>
                    <a:uLnTx/>
                    <a:uFillTx/>
                    <a:ea typeface="+mn-ea"/>
                    <a:cs typeface="+mn-cs"/>
                  </a:rPr>
                  <a:t>marketing</a:t>
                </a:r>
              </a:p>
            </p:txBody>
          </p:sp>
        </p:grpSp>
        <p:grpSp>
          <p:nvGrpSpPr>
            <p:cNvPr id="5" name="Group 4" descr="A tag is associated with a resource or a resource group. ">
              <a:extLst>
                <a:ext uri="{FF2B5EF4-FFF2-40B4-BE49-F238E27FC236}">
                  <a16:creationId xmlns:a16="http://schemas.microsoft.com/office/drawing/2014/main" id="{274D12BD-E0ED-B2E5-1E4C-07E9349E4E2F}"/>
                </a:ext>
              </a:extLst>
            </p:cNvPr>
            <p:cNvGrpSpPr/>
            <p:nvPr/>
          </p:nvGrpSpPr>
          <p:grpSpPr>
            <a:xfrm>
              <a:off x="7399446" y="1189038"/>
              <a:ext cx="3678974" cy="3176133"/>
              <a:chOff x="6121227" y="1189038"/>
              <a:chExt cx="4698776" cy="3830684"/>
            </a:xfrm>
          </p:grpSpPr>
          <p:sp>
            <p:nvSpPr>
              <p:cNvPr id="7" name="Freeform 25">
                <a:extLst>
                  <a:ext uri="{FF2B5EF4-FFF2-40B4-BE49-F238E27FC236}">
                    <a16:creationId xmlns:a16="http://schemas.microsoft.com/office/drawing/2014/main" id="{7A78E606-A7CE-5616-0B35-79130DEF9FB7}"/>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58682A8-B961-78C2-C47B-1BDF31E6A10F}"/>
                  </a:ext>
                </a:extLst>
              </p:cNvPr>
              <p:cNvGrpSpPr/>
              <p:nvPr/>
            </p:nvGrpSpPr>
            <p:grpSpPr>
              <a:xfrm>
                <a:off x="7514568" y="1189038"/>
                <a:ext cx="2005012" cy="1966912"/>
                <a:chOff x="7797800" y="1189038"/>
                <a:chExt cx="2005012" cy="1966912"/>
              </a:xfrm>
            </p:grpSpPr>
            <p:sp>
              <p:nvSpPr>
                <p:cNvPr id="125" name="Freeform 28">
                  <a:extLst>
                    <a:ext uri="{FF2B5EF4-FFF2-40B4-BE49-F238E27FC236}">
                      <a16:creationId xmlns:a16="http://schemas.microsoft.com/office/drawing/2014/main" id="{E150128E-65BA-C5D2-03F7-CBCEE9FC6941}"/>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32">
                  <a:extLst>
                    <a:ext uri="{FF2B5EF4-FFF2-40B4-BE49-F238E27FC236}">
                      <a16:creationId xmlns:a16="http://schemas.microsoft.com/office/drawing/2014/main" id="{F4C576D7-FE92-9AE9-FF68-A9B1E67ECAA5}"/>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33">
                  <a:extLst>
                    <a:ext uri="{FF2B5EF4-FFF2-40B4-BE49-F238E27FC236}">
                      <a16:creationId xmlns:a16="http://schemas.microsoft.com/office/drawing/2014/main" id="{64128FF5-6B50-8226-B9B9-046249787ED5}"/>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Freeform 34">
                  <a:extLst>
                    <a:ext uri="{FF2B5EF4-FFF2-40B4-BE49-F238E27FC236}">
                      <a16:creationId xmlns:a16="http://schemas.microsoft.com/office/drawing/2014/main" id="{5191EBA8-6731-FACB-2C0C-A00CDB63FC1C}"/>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Freeform 35">
                  <a:extLst>
                    <a:ext uri="{FF2B5EF4-FFF2-40B4-BE49-F238E27FC236}">
                      <a16:creationId xmlns:a16="http://schemas.microsoft.com/office/drawing/2014/main" id="{E199C0E0-C116-301F-B124-1D73A450DD9C}"/>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Freeform 36">
                  <a:extLst>
                    <a:ext uri="{FF2B5EF4-FFF2-40B4-BE49-F238E27FC236}">
                      <a16:creationId xmlns:a16="http://schemas.microsoft.com/office/drawing/2014/main" id="{931F72FA-B2CF-43B6-CC24-FFD09ED6BBFB}"/>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Freeform 37">
                  <a:extLst>
                    <a:ext uri="{FF2B5EF4-FFF2-40B4-BE49-F238E27FC236}">
                      <a16:creationId xmlns:a16="http://schemas.microsoft.com/office/drawing/2014/main" id="{88BD0017-71E1-C2C0-A7D6-C22C68B26112}"/>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Freeform 38">
                  <a:extLst>
                    <a:ext uri="{FF2B5EF4-FFF2-40B4-BE49-F238E27FC236}">
                      <a16:creationId xmlns:a16="http://schemas.microsoft.com/office/drawing/2014/main" id="{AEDF7001-3EE1-0255-E6BD-662ED267E566}"/>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Freeform 39">
                  <a:extLst>
                    <a:ext uri="{FF2B5EF4-FFF2-40B4-BE49-F238E27FC236}">
                      <a16:creationId xmlns:a16="http://schemas.microsoft.com/office/drawing/2014/main" id="{50935689-12BB-0C81-F06F-02EF30588577}"/>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Freeform 40">
                  <a:extLst>
                    <a:ext uri="{FF2B5EF4-FFF2-40B4-BE49-F238E27FC236}">
                      <a16:creationId xmlns:a16="http://schemas.microsoft.com/office/drawing/2014/main" id="{C599C10E-3166-F101-2D44-34B889F8D33C}"/>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Freeform 41">
                  <a:extLst>
                    <a:ext uri="{FF2B5EF4-FFF2-40B4-BE49-F238E27FC236}">
                      <a16:creationId xmlns:a16="http://schemas.microsoft.com/office/drawing/2014/main" id="{8583891E-D620-030C-BBEC-2AB85DD89C1F}"/>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Freeform 42">
                  <a:extLst>
                    <a:ext uri="{FF2B5EF4-FFF2-40B4-BE49-F238E27FC236}">
                      <a16:creationId xmlns:a16="http://schemas.microsoft.com/office/drawing/2014/main" id="{DD3A7CB5-9E3C-B962-2AE0-D91215E29732}"/>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Freeform 43">
                  <a:extLst>
                    <a:ext uri="{FF2B5EF4-FFF2-40B4-BE49-F238E27FC236}">
                      <a16:creationId xmlns:a16="http://schemas.microsoft.com/office/drawing/2014/main" id="{C92A45B6-9F6E-2055-DF3A-4D32C0BE2033}"/>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50">
                  <a:extLst>
                    <a:ext uri="{FF2B5EF4-FFF2-40B4-BE49-F238E27FC236}">
                      <a16:creationId xmlns:a16="http://schemas.microsoft.com/office/drawing/2014/main" id="{8905FBBD-91A8-B241-B0DF-3789A6B61E0F}"/>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51">
                  <a:extLst>
                    <a:ext uri="{FF2B5EF4-FFF2-40B4-BE49-F238E27FC236}">
                      <a16:creationId xmlns:a16="http://schemas.microsoft.com/office/drawing/2014/main" id="{DA6EC761-05DE-DAD9-B0CD-8B54EFF60DDC}"/>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52">
                  <a:extLst>
                    <a:ext uri="{FF2B5EF4-FFF2-40B4-BE49-F238E27FC236}">
                      <a16:creationId xmlns:a16="http://schemas.microsoft.com/office/drawing/2014/main" id="{12075C23-B3D5-C767-5907-8CCB831887C5}"/>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Freeform 53">
                  <a:extLst>
                    <a:ext uri="{FF2B5EF4-FFF2-40B4-BE49-F238E27FC236}">
                      <a16:creationId xmlns:a16="http://schemas.microsoft.com/office/drawing/2014/main" id="{4AB3B2D6-D301-6ED6-F5C5-B718A371B6E9}"/>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32">
                  <a:extLst>
                    <a:ext uri="{FF2B5EF4-FFF2-40B4-BE49-F238E27FC236}">
                      <a16:creationId xmlns:a16="http://schemas.microsoft.com/office/drawing/2014/main" id="{49021211-4BC9-B007-39E2-609C9F55F674}"/>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Freeform 32">
                  <a:extLst>
                    <a:ext uri="{FF2B5EF4-FFF2-40B4-BE49-F238E27FC236}">
                      <a16:creationId xmlns:a16="http://schemas.microsoft.com/office/drawing/2014/main" id="{9F509DAB-F545-5C7B-4F12-5739A5894B60}"/>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Freeform 32">
                  <a:extLst>
                    <a:ext uri="{FF2B5EF4-FFF2-40B4-BE49-F238E27FC236}">
                      <a16:creationId xmlns:a16="http://schemas.microsoft.com/office/drawing/2014/main" id="{C5C3257E-AC7E-5375-1E3C-68305E307407}"/>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Picture 9">
                <a:extLst>
                  <a:ext uri="{FF2B5EF4-FFF2-40B4-BE49-F238E27FC236}">
                    <a16:creationId xmlns:a16="http://schemas.microsoft.com/office/drawing/2014/main" id="{860F5853-41C3-FB8D-A630-0747B604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1" name="Picture 10">
                <a:extLst>
                  <a:ext uri="{FF2B5EF4-FFF2-40B4-BE49-F238E27FC236}">
                    <a16:creationId xmlns:a16="http://schemas.microsoft.com/office/drawing/2014/main" id="{4DA975B3-13F3-A847-1ABB-D77B94AC2E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12" name="Group 11">
                <a:extLst>
                  <a:ext uri="{FF2B5EF4-FFF2-40B4-BE49-F238E27FC236}">
                    <a16:creationId xmlns:a16="http://schemas.microsoft.com/office/drawing/2014/main" id="{5CE35275-49E6-896B-72AA-866BC2CF2D80}"/>
                  </a:ext>
                </a:extLst>
              </p:cNvPr>
              <p:cNvGrpSpPr/>
              <p:nvPr/>
            </p:nvGrpSpPr>
            <p:grpSpPr>
              <a:xfrm>
                <a:off x="6121227" y="1189038"/>
                <a:ext cx="4697412" cy="3830684"/>
                <a:chOff x="6057900" y="1189038"/>
                <a:chExt cx="4697412" cy="3830684"/>
              </a:xfrm>
            </p:grpSpPr>
            <p:sp>
              <p:nvSpPr>
                <p:cNvPr id="13" name="Freeform 25">
                  <a:extLst>
                    <a:ext uri="{FF2B5EF4-FFF2-40B4-BE49-F238E27FC236}">
                      <a16:creationId xmlns:a16="http://schemas.microsoft.com/office/drawing/2014/main" id="{5B92836A-2443-E421-B034-37CAA7BF698E}"/>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 name="Oval 44">
                  <a:extLst>
                    <a:ext uri="{FF2B5EF4-FFF2-40B4-BE49-F238E27FC236}">
                      <a16:creationId xmlns:a16="http://schemas.microsoft.com/office/drawing/2014/main" id="{283B0D59-A75D-E9C3-D131-9C41BBC72263}"/>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OR</a:t>
                  </a:r>
                </a:p>
              </p:txBody>
            </p:sp>
            <p:grpSp>
              <p:nvGrpSpPr>
                <p:cNvPr id="16" name="Group 15">
                  <a:extLst>
                    <a:ext uri="{FF2B5EF4-FFF2-40B4-BE49-F238E27FC236}">
                      <a16:creationId xmlns:a16="http://schemas.microsoft.com/office/drawing/2014/main" id="{C2732702-83C4-1E64-9C12-470AE1887F2C}"/>
                    </a:ext>
                  </a:extLst>
                </p:cNvPr>
                <p:cNvGrpSpPr/>
                <p:nvPr/>
              </p:nvGrpSpPr>
              <p:grpSpPr>
                <a:xfrm>
                  <a:off x="7449877" y="1189038"/>
                  <a:ext cx="2008926" cy="1966912"/>
                  <a:chOff x="7797800" y="1189038"/>
                  <a:chExt cx="2008926" cy="1966912"/>
                </a:xfrm>
              </p:grpSpPr>
              <p:sp>
                <p:nvSpPr>
                  <p:cNvPr id="19" name="Freeform 28">
                    <a:extLst>
                      <a:ext uri="{FF2B5EF4-FFF2-40B4-BE49-F238E27FC236}">
                        <a16:creationId xmlns:a16="http://schemas.microsoft.com/office/drawing/2014/main" id="{F4FEB654-BC63-EC39-68B2-F08CC898DDB5}"/>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Freeform 32">
                    <a:extLst>
                      <a:ext uri="{FF2B5EF4-FFF2-40B4-BE49-F238E27FC236}">
                        <a16:creationId xmlns:a16="http://schemas.microsoft.com/office/drawing/2014/main" id="{7BF99DF5-C1F9-40BC-ECEC-EF7D5911C4AD}"/>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Freeform 33">
                    <a:extLst>
                      <a:ext uri="{FF2B5EF4-FFF2-40B4-BE49-F238E27FC236}">
                        <a16:creationId xmlns:a16="http://schemas.microsoft.com/office/drawing/2014/main" id="{A6B91C6F-86E9-5FF2-647E-640B4E4FDC7D}"/>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34">
                    <a:extLst>
                      <a:ext uri="{FF2B5EF4-FFF2-40B4-BE49-F238E27FC236}">
                        <a16:creationId xmlns:a16="http://schemas.microsoft.com/office/drawing/2014/main" id="{A6E89DB4-4528-3D07-B762-E9DE2DC94E1F}"/>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35">
                    <a:extLst>
                      <a:ext uri="{FF2B5EF4-FFF2-40B4-BE49-F238E27FC236}">
                        <a16:creationId xmlns:a16="http://schemas.microsoft.com/office/drawing/2014/main" id="{CC0AF2D1-F436-C792-868D-CBC68C2D043F}"/>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Freeform 36">
                    <a:extLst>
                      <a:ext uri="{FF2B5EF4-FFF2-40B4-BE49-F238E27FC236}">
                        <a16:creationId xmlns:a16="http://schemas.microsoft.com/office/drawing/2014/main" id="{9689F2A0-410A-CBAF-28E4-74E7B20DFE05}"/>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Freeform 37">
                    <a:extLst>
                      <a:ext uri="{FF2B5EF4-FFF2-40B4-BE49-F238E27FC236}">
                        <a16:creationId xmlns:a16="http://schemas.microsoft.com/office/drawing/2014/main" id="{1E8BF38F-DFC6-CCC5-9BA0-6FC76E2CF6D4}"/>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Freeform 38">
                    <a:extLst>
                      <a:ext uri="{FF2B5EF4-FFF2-40B4-BE49-F238E27FC236}">
                        <a16:creationId xmlns:a16="http://schemas.microsoft.com/office/drawing/2014/main" id="{15BBA005-72C8-27F8-40AD-DB58B23175F8}"/>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Freeform 39">
                    <a:extLst>
                      <a:ext uri="{FF2B5EF4-FFF2-40B4-BE49-F238E27FC236}">
                        <a16:creationId xmlns:a16="http://schemas.microsoft.com/office/drawing/2014/main" id="{A01B1485-D0EE-6E57-1B81-46B22BBFFFDA}"/>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Freeform 40">
                    <a:extLst>
                      <a:ext uri="{FF2B5EF4-FFF2-40B4-BE49-F238E27FC236}">
                        <a16:creationId xmlns:a16="http://schemas.microsoft.com/office/drawing/2014/main" id="{94793DCA-2111-24BD-193C-0C8893FBFA52}"/>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7A214218-7DC8-E046-96E4-7FF389286589}"/>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4153B9D9-A29C-3DF9-7860-95DC4ED362FB}"/>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87E88D78-E273-DAD2-D3E0-CCFA4E15030C}"/>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Freeform 50">
                    <a:extLst>
                      <a:ext uri="{FF2B5EF4-FFF2-40B4-BE49-F238E27FC236}">
                        <a16:creationId xmlns:a16="http://schemas.microsoft.com/office/drawing/2014/main" id="{FCB90F9C-8B7C-1008-2188-86163C2C62CD}"/>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Freeform 51">
                    <a:extLst>
                      <a:ext uri="{FF2B5EF4-FFF2-40B4-BE49-F238E27FC236}">
                        <a16:creationId xmlns:a16="http://schemas.microsoft.com/office/drawing/2014/main" id="{9C895E36-6D66-FF0C-9B37-0DA7795F40AC}"/>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2">
                    <a:extLst>
                      <a:ext uri="{FF2B5EF4-FFF2-40B4-BE49-F238E27FC236}">
                        <a16:creationId xmlns:a16="http://schemas.microsoft.com/office/drawing/2014/main" id="{F5A0C9FB-C954-F8D2-6B41-9A375BB6D7D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Freeform 53">
                    <a:extLst>
                      <a:ext uri="{FF2B5EF4-FFF2-40B4-BE49-F238E27FC236}">
                        <a16:creationId xmlns:a16="http://schemas.microsoft.com/office/drawing/2014/main" id="{0AFABE25-2F39-07D2-EEE6-847960A7B60C}"/>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437CE6B6-4215-0797-1A43-A5A7892DC77A}"/>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Freeform 32">
                    <a:extLst>
                      <a:ext uri="{FF2B5EF4-FFF2-40B4-BE49-F238E27FC236}">
                        <a16:creationId xmlns:a16="http://schemas.microsoft.com/office/drawing/2014/main" id="{DA0CC48B-3272-2C0D-B08D-8B3AE28DC4D4}"/>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Freeform 32">
                    <a:extLst>
                      <a:ext uri="{FF2B5EF4-FFF2-40B4-BE49-F238E27FC236}">
                        <a16:creationId xmlns:a16="http://schemas.microsoft.com/office/drawing/2014/main" id="{4D35F678-E6DF-7BA9-F602-1A5F1EDFB8C9}"/>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Freeform 32">
                    <a:extLst>
                      <a:ext uri="{FF2B5EF4-FFF2-40B4-BE49-F238E27FC236}">
                        <a16:creationId xmlns:a16="http://schemas.microsoft.com/office/drawing/2014/main" id="{E0F22F77-CF15-8D26-8430-FBC86FF51A6A}"/>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7" name="Picture 16">
                  <a:extLst>
                    <a:ext uri="{FF2B5EF4-FFF2-40B4-BE49-F238E27FC236}">
                      <a16:creationId xmlns:a16="http://schemas.microsoft.com/office/drawing/2014/main" id="{709D40D0-2012-8813-E307-105E44894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18" name="Picture 17">
                  <a:extLst>
                    <a:ext uri="{FF2B5EF4-FFF2-40B4-BE49-F238E27FC236}">
                      <a16:creationId xmlns:a16="http://schemas.microsoft.com/office/drawing/2014/main" id="{018331C2-B667-EBEB-2A03-DFE529738C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
        <p:nvSpPr>
          <p:cNvPr id="15" name="Rectangle 14">
            <a:extLst>
              <a:ext uri="{FF2B5EF4-FFF2-40B4-BE49-F238E27FC236}">
                <a16:creationId xmlns:a16="http://schemas.microsoft.com/office/drawing/2014/main" id="{5DBEE978-A0D4-CF91-5CF3-C6C5DE7401A1}"/>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AD501106-F245-34DE-D5EC-E09D39ACEDB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0533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58DB02-909B-2CFE-B704-615285110F89}"/>
              </a:ext>
            </a:extLst>
          </p:cNvPr>
          <p:cNvSpPr>
            <a:spLocks noGrp="1"/>
          </p:cNvSpPr>
          <p:nvPr>
            <p:ph type="title"/>
          </p:nvPr>
        </p:nvSpPr>
        <p:spPr/>
        <p:txBody>
          <a:bodyPr/>
          <a:lstStyle/>
          <a:p>
            <a:r>
              <a:rPr lang="en-US" dirty="0">
                <a:cs typeface="Segoe UI"/>
              </a:rPr>
              <a:t>Governance and compliance</a:t>
            </a:r>
            <a:endParaRPr lang="en-US" dirty="0"/>
          </a:p>
        </p:txBody>
      </p:sp>
      <p:sp>
        <p:nvSpPr>
          <p:cNvPr id="2" name="Footer Placeholder 1">
            <a:extLst>
              <a:ext uri="{FF2B5EF4-FFF2-40B4-BE49-F238E27FC236}">
                <a16:creationId xmlns:a16="http://schemas.microsoft.com/office/drawing/2014/main" id="{879918D4-1663-FBCB-91DA-47AD181C701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15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1C33E8-CEF5-B529-3EDB-1D7463214DEC}"/>
              </a:ext>
            </a:extLst>
          </p:cNvPr>
          <p:cNvSpPr>
            <a:spLocks noGrp="1"/>
          </p:cNvSpPr>
          <p:nvPr>
            <p:ph type="title"/>
          </p:nvPr>
        </p:nvSpPr>
        <p:spPr/>
        <p:txBody>
          <a:bodyPr/>
          <a:lstStyle/>
          <a:p>
            <a:r>
              <a:rPr lang="en-US" noProof="0" dirty="0"/>
              <a:t>Azure Policy</a:t>
            </a:r>
            <a:endParaRPr lang="en-US" dirty="0"/>
          </a:p>
        </p:txBody>
      </p:sp>
      <p:sp>
        <p:nvSpPr>
          <p:cNvPr id="11" name="Text Placeholder 10">
            <a:extLst>
              <a:ext uri="{FF2B5EF4-FFF2-40B4-BE49-F238E27FC236}">
                <a16:creationId xmlns:a16="http://schemas.microsoft.com/office/drawing/2014/main" id="{C1A75BBE-FDBD-5A78-53CF-7C72CF60D136}"/>
              </a:ext>
            </a:extLst>
          </p:cNvPr>
          <p:cNvSpPr>
            <a:spLocks noGrp="1"/>
          </p:cNvSpPr>
          <p:nvPr>
            <p:ph type="body" sz="quarter" idx="16"/>
          </p:nvPr>
        </p:nvSpPr>
        <p:spPr>
          <a:xfrm>
            <a:off x="584200" y="1594155"/>
            <a:ext cx="3251200" cy="1938992"/>
          </a:xfrm>
        </p:spPr>
        <p:txBody>
          <a:bodyPr/>
          <a:lstStyle/>
          <a:p>
            <a:r>
              <a:rPr lang="en-US" sz="1800" b="1" i="0" dirty="0">
                <a:effectLst/>
                <a:latin typeface="+mn-lt"/>
              </a:rPr>
              <a:t>Azure Policy </a:t>
            </a:r>
            <a:r>
              <a:rPr lang="en-US" sz="1800" b="0" i="0" dirty="0">
                <a:effectLst/>
                <a:latin typeface="+mn-lt"/>
              </a:rPr>
              <a:t>helps to enforce organizational standards and to assess compliance at scale. Provides governance and resource consistency </a:t>
            </a:r>
            <a:r>
              <a:rPr lang="en-US" sz="1800" dirty="0">
                <a:latin typeface="+mn-lt"/>
              </a:rPr>
              <a:t>with regulatory compliance, security, cost, and management.</a:t>
            </a:r>
            <a:endParaRPr lang="en-US" sz="1800" noProof="0" dirty="0">
              <a:latin typeface="+mn-lt"/>
            </a:endParaRPr>
          </a:p>
        </p:txBody>
      </p:sp>
      <p:sp>
        <p:nvSpPr>
          <p:cNvPr id="10" name="Text Placeholder 9">
            <a:extLst>
              <a:ext uri="{FF2B5EF4-FFF2-40B4-BE49-F238E27FC236}">
                <a16:creationId xmlns:a16="http://schemas.microsoft.com/office/drawing/2014/main" id="{655CC918-755A-53B7-3738-85E3843DF52D}"/>
              </a:ext>
            </a:extLst>
          </p:cNvPr>
          <p:cNvSpPr>
            <a:spLocks noGrp="1"/>
          </p:cNvSpPr>
          <p:nvPr>
            <p:ph type="body" sz="quarter" idx="15"/>
          </p:nvPr>
        </p:nvSpPr>
        <p:spPr>
          <a:xfrm>
            <a:off x="586389" y="3668521"/>
            <a:ext cx="3274411" cy="2046714"/>
          </a:xfrm>
        </p:spPr>
        <p:txBody>
          <a:bodyPr/>
          <a:lstStyle/>
          <a:p>
            <a:pPr marL="285750" indent="-171450">
              <a:spcBef>
                <a:spcPts val="0"/>
              </a:spcBef>
              <a:spcAft>
                <a:spcPts val="600"/>
              </a:spcAft>
            </a:pPr>
            <a:r>
              <a:rPr lang="en-US" dirty="0"/>
              <a:t>Evaluates and identifies Azure resources that do not comply with your policies.</a:t>
            </a:r>
          </a:p>
          <a:p>
            <a:pPr marL="285750" indent="-171450">
              <a:spcBef>
                <a:spcPts val="0"/>
              </a:spcBef>
              <a:spcAft>
                <a:spcPts val="600"/>
              </a:spcAft>
            </a:pPr>
            <a:r>
              <a:rPr lang="en-US" dirty="0"/>
              <a:t>Provides built-in policy and initiative definitions, under categories such as Storage, Networking, Compute, Security Center, and Monitoring.</a:t>
            </a:r>
          </a:p>
        </p:txBody>
      </p:sp>
      <p:grpSp>
        <p:nvGrpSpPr>
          <p:cNvPr id="15" name="Group 14">
            <a:extLst>
              <a:ext uri="{FF2B5EF4-FFF2-40B4-BE49-F238E27FC236}">
                <a16:creationId xmlns:a16="http://schemas.microsoft.com/office/drawing/2014/main" id="{016AB568-8899-6CA5-E166-DE446A322949}"/>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ABE4B77C-74A6-21A2-1F4D-1F49D8C81D17}"/>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626E7927-0DEA-61A2-5BBB-BA7826FF85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5239" y="2309814"/>
              <a:ext cx="2973386" cy="2973386"/>
            </a:xfrm>
            <a:prstGeom prst="rect">
              <a:avLst/>
            </a:prstGeom>
          </p:spPr>
        </p:pic>
      </p:grpSp>
      <p:sp>
        <p:nvSpPr>
          <p:cNvPr id="2" name="Footer Placeholder 1">
            <a:extLst>
              <a:ext uri="{FF2B5EF4-FFF2-40B4-BE49-F238E27FC236}">
                <a16:creationId xmlns:a16="http://schemas.microsoft.com/office/drawing/2014/main" id="{D2CF397C-4427-638A-62A1-BA78659BDDF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9023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F2130D-3D60-F849-CE1E-34114D34D9A9}"/>
              </a:ext>
            </a:extLst>
          </p:cNvPr>
          <p:cNvSpPr>
            <a:spLocks noGrp="1"/>
          </p:cNvSpPr>
          <p:nvPr>
            <p:ph type="title"/>
          </p:nvPr>
        </p:nvSpPr>
        <p:spPr/>
        <p:txBody>
          <a:bodyPr/>
          <a:lstStyle/>
          <a:p>
            <a:r>
              <a:rPr lang="en-US" noProof="0" dirty="0"/>
              <a:t>Resource locks</a:t>
            </a:r>
            <a:endParaRPr lang="en-US" dirty="0"/>
          </a:p>
        </p:txBody>
      </p:sp>
      <p:sp>
        <p:nvSpPr>
          <p:cNvPr id="9" name="Text Placeholder 8">
            <a:extLst>
              <a:ext uri="{FF2B5EF4-FFF2-40B4-BE49-F238E27FC236}">
                <a16:creationId xmlns:a16="http://schemas.microsoft.com/office/drawing/2014/main" id="{D2FD8F83-A800-64C9-2B29-1D2138BD3803}"/>
              </a:ext>
            </a:extLst>
          </p:cNvPr>
          <p:cNvSpPr>
            <a:spLocks noGrp="1"/>
          </p:cNvSpPr>
          <p:nvPr>
            <p:ph type="body" sz="quarter" idx="15"/>
          </p:nvPr>
        </p:nvSpPr>
        <p:spPr>
          <a:xfrm>
            <a:off x="586389" y="1591056"/>
            <a:ext cx="11013474" cy="1138773"/>
          </a:xfrm>
        </p:spPr>
        <p:txBody>
          <a:bodyPr/>
          <a:lstStyle/>
          <a:p>
            <a:pPr marL="282575" indent="-282575">
              <a:spcBef>
                <a:spcPts val="1200"/>
              </a:spcBef>
            </a:pPr>
            <a:r>
              <a:rPr lang="en-US" sz="2200" dirty="0"/>
              <a:t>Protect your Azure resources from accidental deletion or modification. </a:t>
            </a:r>
          </a:p>
          <a:p>
            <a:pPr marL="282575" indent="-282575">
              <a:spcBef>
                <a:spcPts val="1200"/>
              </a:spcBef>
            </a:pPr>
            <a:r>
              <a:rPr lang="en-US" sz="2200" dirty="0"/>
              <a:t>Manage locks at subscription, resource group, or individual resource </a:t>
            </a:r>
            <a:r>
              <a:rPr lang="en-US" sz="2000" dirty="0"/>
              <a:t>levels within the</a:t>
            </a:r>
            <a:br>
              <a:rPr lang="en-US" sz="2000" dirty="0"/>
            </a:br>
            <a:r>
              <a:rPr lang="en-US" sz="2000" dirty="0"/>
              <a:t>Azure portal.</a:t>
            </a:r>
          </a:p>
        </p:txBody>
      </p:sp>
      <p:graphicFrame>
        <p:nvGraphicFramePr>
          <p:cNvPr id="10" name="Table 9">
            <a:extLst>
              <a:ext uri="{FF2B5EF4-FFF2-40B4-BE49-F238E27FC236}">
                <a16:creationId xmlns:a16="http://schemas.microsoft.com/office/drawing/2014/main" id="{67237F4C-AF1A-C8F8-92D0-45E665306A43}"/>
              </a:ext>
            </a:extLst>
          </p:cNvPr>
          <p:cNvGraphicFramePr>
            <a:graphicFrameLocks noGrp="1"/>
          </p:cNvGraphicFramePr>
          <p:nvPr>
            <p:extLst>
              <p:ext uri="{D42A27DB-BD31-4B8C-83A1-F6EECF244321}">
                <p14:modId xmlns:p14="http://schemas.microsoft.com/office/powerpoint/2010/main" val="3992297395"/>
              </p:ext>
            </p:extLst>
          </p:nvPr>
        </p:nvGraphicFramePr>
        <p:xfrm>
          <a:off x="586389" y="2998950"/>
          <a:ext cx="11013476" cy="1441719"/>
        </p:xfrm>
        <a:graphic>
          <a:graphicData uri="http://schemas.openxmlformats.org/drawingml/2006/table">
            <a:tbl>
              <a:tblPr firstRow="1" firstCol="1" bandRow="1">
                <a:tableStyleId>{5C22544A-7EE6-4342-B048-85BDC9FD1C3A}</a:tableStyleId>
              </a:tblPr>
              <a:tblGrid>
                <a:gridCol w="2753369">
                  <a:extLst>
                    <a:ext uri="{9D8B030D-6E8A-4147-A177-3AD203B41FA5}">
                      <a16:colId xmlns:a16="http://schemas.microsoft.com/office/drawing/2014/main" val="20000"/>
                    </a:ext>
                  </a:extLst>
                </a:gridCol>
                <a:gridCol w="2753369">
                  <a:extLst>
                    <a:ext uri="{9D8B030D-6E8A-4147-A177-3AD203B41FA5}">
                      <a16:colId xmlns:a16="http://schemas.microsoft.com/office/drawing/2014/main" val="20001"/>
                    </a:ext>
                  </a:extLst>
                </a:gridCol>
                <a:gridCol w="2753369">
                  <a:extLst>
                    <a:ext uri="{9D8B030D-6E8A-4147-A177-3AD203B41FA5}">
                      <a16:colId xmlns:a16="http://schemas.microsoft.com/office/drawing/2014/main" val="20002"/>
                    </a:ext>
                  </a:extLst>
                </a:gridCol>
                <a:gridCol w="2753369">
                  <a:extLst>
                    <a:ext uri="{9D8B030D-6E8A-4147-A177-3AD203B41FA5}">
                      <a16:colId xmlns:a16="http://schemas.microsoft.com/office/drawing/2014/main" val="20003"/>
                    </a:ext>
                  </a:extLst>
                </a:gridCol>
              </a:tblGrid>
              <a:tr h="480573">
                <a:tc>
                  <a:txBody>
                    <a:bodyPr/>
                    <a:lstStyle/>
                    <a:p>
                      <a:pPr algn="l"/>
                      <a:r>
                        <a:rPr lang="en-US" sz="2000" b="0" dirty="0">
                          <a:solidFill>
                            <a:schemeClr val="tx1"/>
                          </a:solidFill>
                          <a:latin typeface="+mj-lt"/>
                        </a:rPr>
                        <a:t>Lock Types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9D88"/>
                    </a:solidFill>
                  </a:tcPr>
                </a:tc>
                <a:tc>
                  <a:txBody>
                    <a:bodyPr/>
                    <a:lstStyle/>
                    <a:p>
                      <a:pPr algn="l"/>
                      <a:r>
                        <a:rPr lang="en-US" sz="2000" b="0" dirty="0">
                          <a:solidFill>
                            <a:schemeClr val="tx1"/>
                          </a:solidFill>
                          <a:latin typeface="+mj-lt"/>
                        </a:rPr>
                        <a:t>Read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tc>
                  <a:txBody>
                    <a:bodyPr/>
                    <a:lstStyle/>
                    <a:p>
                      <a:pPr algn="l"/>
                      <a:r>
                        <a:rPr lang="en-US" sz="2000" b="0" dirty="0">
                          <a:solidFill>
                            <a:schemeClr val="tx1"/>
                          </a:solidFill>
                          <a:latin typeface="+mj-lt"/>
                        </a:rPr>
                        <a:t>Update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algn="l"/>
                      <a:r>
                        <a:rPr lang="en-US" sz="2000" b="0" dirty="0">
                          <a:solidFill>
                            <a:schemeClr val="tx1"/>
                          </a:solidFill>
                          <a:latin typeface="+mj-lt"/>
                        </a:rPr>
                        <a:t>Delete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C7BB"/>
                    </a:solidFill>
                  </a:tcPr>
                </a:tc>
                <a:extLst>
                  <a:ext uri="{0D108BD9-81ED-4DB2-BD59-A6C34878D82A}">
                    <a16:rowId xmlns:a16="http://schemas.microsoft.com/office/drawing/2014/main" val="10001"/>
                  </a:ext>
                </a:extLst>
              </a:tr>
              <a:tr h="480573">
                <a:tc>
                  <a:txBody>
                    <a:bodyPr/>
                    <a:lstStyle/>
                    <a:p>
                      <a:pPr algn="l"/>
                      <a:r>
                        <a:rPr lang="en-US" sz="1800" b="0" dirty="0">
                          <a:solidFill>
                            <a:srgbClr val="2A446F"/>
                          </a:solidFill>
                          <a:latin typeface="+mj-lt"/>
                        </a:rPr>
                        <a:t>Delete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80573">
                <a:tc>
                  <a:txBody>
                    <a:bodyPr/>
                    <a:lstStyle/>
                    <a:p>
                      <a:pPr algn="l"/>
                      <a:r>
                        <a:rPr lang="en-US" sz="1800" b="0" dirty="0">
                          <a:solidFill>
                            <a:srgbClr val="2A446F"/>
                          </a:solidFill>
                          <a:latin typeface="+mj-lt"/>
                        </a:rPr>
                        <a:t>ReadOnly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 name="Footer Placeholder 1">
            <a:extLst>
              <a:ext uri="{FF2B5EF4-FFF2-40B4-BE49-F238E27FC236}">
                <a16:creationId xmlns:a16="http://schemas.microsoft.com/office/drawing/2014/main" id="{7DBCF61F-FBD9-A733-934A-7988E356571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092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F447B0-DA2A-A093-3A26-F82343E8EC52}"/>
              </a:ext>
            </a:extLst>
          </p:cNvPr>
          <p:cNvSpPr>
            <a:spLocks noGrp="1"/>
          </p:cNvSpPr>
          <p:nvPr>
            <p:ph type="title"/>
          </p:nvPr>
        </p:nvSpPr>
        <p:spPr/>
        <p:txBody>
          <a:bodyPr/>
          <a:lstStyle/>
          <a:p>
            <a:r>
              <a:rPr lang="en-US" dirty="0"/>
              <a:t>Service Trust portal</a:t>
            </a:r>
          </a:p>
        </p:txBody>
      </p:sp>
      <p:pic>
        <p:nvPicPr>
          <p:cNvPr id="9" name="Picture 8">
            <a:extLst>
              <a:ext uri="{FF2B5EF4-FFF2-40B4-BE49-F238E27FC236}">
                <a16:creationId xmlns:a16="http://schemas.microsoft.com/office/drawing/2014/main" id="{D9AD2D85-B1AF-8320-C674-079B4DBE74EC}"/>
              </a:ext>
              <a:ext uri="{C183D7F6-B498-43B3-948B-1728B52AA6E4}">
                <adec:decorative xmlns:adec="http://schemas.microsoft.com/office/drawing/2017/decorative" val="1"/>
              </a:ext>
            </a:extLst>
          </p:cNvPr>
          <p:cNvPicPr>
            <a:picLocks noChangeAspect="1"/>
          </p:cNvPicPr>
          <p:nvPr/>
        </p:nvPicPr>
        <p:blipFill rotWithShape="1">
          <a:blip r:embed="rId3"/>
          <a:srcRect l="-696" t="-2535" r="-696" b="-2535"/>
          <a:stretch/>
        </p:blipFill>
        <p:spPr>
          <a:xfrm>
            <a:off x="588262" y="1581149"/>
            <a:ext cx="11011600"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D6C422A3-1EF0-700D-87B3-599D57D0224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948113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0EEC6E-E2A8-7587-C1ED-42046BA19D08}"/>
              </a:ext>
            </a:extLst>
          </p:cNvPr>
          <p:cNvSpPr>
            <a:spLocks noGrp="1"/>
          </p:cNvSpPr>
          <p:nvPr>
            <p:ph type="title"/>
          </p:nvPr>
        </p:nvSpPr>
        <p:spPr/>
        <p:txBody>
          <a:bodyPr/>
          <a:lstStyle/>
          <a:p>
            <a:r>
              <a:rPr lang="en-US" noProof="0" dirty="0"/>
              <a:t>Microsoft Purview</a:t>
            </a:r>
            <a:endParaRPr lang="en-US" dirty="0"/>
          </a:p>
        </p:txBody>
      </p:sp>
      <p:sp>
        <p:nvSpPr>
          <p:cNvPr id="11" name="Text Placeholder 10">
            <a:extLst>
              <a:ext uri="{FF2B5EF4-FFF2-40B4-BE49-F238E27FC236}">
                <a16:creationId xmlns:a16="http://schemas.microsoft.com/office/drawing/2014/main" id="{2DA85623-F1B4-C5A0-83EB-DC9F17440F6F}"/>
              </a:ext>
            </a:extLst>
          </p:cNvPr>
          <p:cNvSpPr>
            <a:spLocks noGrp="1"/>
          </p:cNvSpPr>
          <p:nvPr>
            <p:ph type="body" sz="quarter" idx="16"/>
          </p:nvPr>
        </p:nvSpPr>
        <p:spPr>
          <a:xfrm>
            <a:off x="584200" y="1594155"/>
            <a:ext cx="3174143" cy="3077766"/>
          </a:xfrm>
        </p:spPr>
        <p:txBody>
          <a:bodyPr/>
          <a:lstStyle/>
          <a:p>
            <a:r>
              <a:rPr lang="en-US" sz="2000" b="1" i="0" dirty="0">
                <a:solidFill>
                  <a:srgbClr val="171717"/>
                </a:solidFill>
                <a:effectLst/>
                <a:latin typeface="+mn-lt"/>
              </a:rPr>
              <a:t>Microsoft Purview </a:t>
            </a:r>
            <a:r>
              <a:rPr lang="en-US" sz="2000" i="0" dirty="0">
                <a:solidFill>
                  <a:srgbClr val="171717"/>
                </a:solidFill>
                <a:effectLst/>
                <a:latin typeface="+mn-lt"/>
              </a:rPr>
              <a:t>is a family of </a:t>
            </a:r>
            <a:r>
              <a:rPr lang="en-US" sz="2000" b="0" i="0" dirty="0">
                <a:solidFill>
                  <a:srgbClr val="171717"/>
                </a:solidFill>
                <a:effectLst/>
                <a:latin typeface="+mn-lt"/>
              </a:rPr>
              <a:t>data governance, risk, and compliance solutions that helps you get a single, unified view into your data. Microsoft Purview brings insights about your on-premises, </a:t>
            </a:r>
            <a:r>
              <a:rPr lang="en-US" sz="2000" b="0" i="0" dirty="0" err="1">
                <a:solidFill>
                  <a:srgbClr val="171717"/>
                </a:solidFill>
                <a:effectLst/>
                <a:latin typeface="+mn-lt"/>
              </a:rPr>
              <a:t>multicloud</a:t>
            </a:r>
            <a:r>
              <a:rPr lang="en-US" sz="2000" b="0" i="0" dirty="0">
                <a:solidFill>
                  <a:srgbClr val="171717"/>
                </a:solidFill>
                <a:effectLst/>
                <a:latin typeface="+mn-lt"/>
              </a:rPr>
              <a:t>, and softwar</a:t>
            </a:r>
            <a:r>
              <a:rPr lang="en-US" sz="2000" dirty="0">
                <a:solidFill>
                  <a:srgbClr val="171717"/>
                </a:solidFill>
                <a:latin typeface="+mn-lt"/>
              </a:rPr>
              <a:t>e </a:t>
            </a:r>
            <a:r>
              <a:rPr lang="en-US" sz="2000" b="0" i="0" dirty="0">
                <a:solidFill>
                  <a:srgbClr val="171717"/>
                </a:solidFill>
                <a:effectLst/>
                <a:latin typeface="+mn-lt"/>
              </a:rPr>
              <a:t>as a service data together.</a:t>
            </a:r>
            <a:endParaRPr lang="en-US" sz="2000" noProof="0" dirty="0">
              <a:latin typeface="+mn-lt"/>
            </a:endParaRPr>
          </a:p>
        </p:txBody>
      </p:sp>
      <p:sp>
        <p:nvSpPr>
          <p:cNvPr id="10" name="Text Placeholder 9">
            <a:extLst>
              <a:ext uri="{FF2B5EF4-FFF2-40B4-BE49-F238E27FC236}">
                <a16:creationId xmlns:a16="http://schemas.microsoft.com/office/drawing/2014/main" id="{8BE62670-1625-6737-D058-CE17BAEE2D57}"/>
              </a:ext>
            </a:extLst>
          </p:cNvPr>
          <p:cNvSpPr>
            <a:spLocks noGrp="1"/>
          </p:cNvSpPr>
          <p:nvPr>
            <p:ph type="body" sz="quarter" idx="15"/>
          </p:nvPr>
        </p:nvSpPr>
        <p:spPr>
          <a:xfrm>
            <a:off x="586389" y="4789862"/>
            <a:ext cx="3172811" cy="984885"/>
          </a:xfrm>
        </p:spPr>
        <p:txBody>
          <a:bodyPr/>
          <a:lstStyle/>
          <a:p>
            <a:pPr marL="342900" lvl="1" indent="-228600">
              <a:spcBef>
                <a:spcPts val="0"/>
              </a:spcBef>
              <a:spcAft>
                <a:spcPts val="600"/>
              </a:spcAft>
            </a:pPr>
            <a:r>
              <a:rPr lang="en-US" sz="1800" dirty="0">
                <a:cs typeface="Segoe UI" panose="020B0502040204020203" pitchFamily="34" charset="0"/>
              </a:rPr>
              <a:t>Automated data discovery</a:t>
            </a:r>
          </a:p>
          <a:p>
            <a:pPr marL="342900" lvl="1" indent="-228600">
              <a:spcBef>
                <a:spcPts val="0"/>
              </a:spcBef>
              <a:spcAft>
                <a:spcPts val="600"/>
              </a:spcAft>
            </a:pPr>
            <a:r>
              <a:rPr lang="en-US" sz="1800" dirty="0">
                <a:cs typeface="Segoe UI" panose="020B0502040204020203" pitchFamily="34" charset="0"/>
              </a:rPr>
              <a:t>Sensitive data classification</a:t>
            </a:r>
          </a:p>
          <a:p>
            <a:pPr marL="342900" lvl="1" indent="-228600">
              <a:spcBef>
                <a:spcPts val="0"/>
              </a:spcBef>
              <a:spcAft>
                <a:spcPts val="600"/>
              </a:spcAft>
            </a:pPr>
            <a:r>
              <a:rPr lang="en-US" sz="1800" dirty="0">
                <a:cs typeface="Segoe UI" panose="020B0502040204020203" pitchFamily="34" charset="0"/>
              </a:rPr>
              <a:t>End-to-end data lineage</a:t>
            </a:r>
          </a:p>
        </p:txBody>
      </p:sp>
      <p:grpSp>
        <p:nvGrpSpPr>
          <p:cNvPr id="16" name="Group 15">
            <a:extLst>
              <a:ext uri="{FF2B5EF4-FFF2-40B4-BE49-F238E27FC236}">
                <a16:creationId xmlns:a16="http://schemas.microsoft.com/office/drawing/2014/main" id="{82840703-1945-6D11-8E3A-A7EFA26DF2FA}"/>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D3128BB2-B63A-53BB-7424-339BD3E7E88E}"/>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EBA67041-A5CD-D738-27F5-B1E1FBABEBD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204" b="16204"/>
            <a:stretch/>
          </p:blipFill>
          <p:spPr>
            <a:xfrm>
              <a:off x="6447293" y="2860599"/>
              <a:ext cx="2769278" cy="1871816"/>
            </a:xfrm>
            <a:prstGeom prst="rect">
              <a:avLst/>
            </a:prstGeom>
          </p:spPr>
        </p:pic>
      </p:grpSp>
      <p:sp>
        <p:nvSpPr>
          <p:cNvPr id="15" name="Footer Placeholder 14">
            <a:extLst>
              <a:ext uri="{FF2B5EF4-FFF2-40B4-BE49-F238E27FC236}">
                <a16:creationId xmlns:a16="http://schemas.microsoft.com/office/drawing/2014/main" id="{3E12B95E-152F-803D-9CDB-6118A4AF1F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18274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41A624-0976-2FD1-5DC1-A61D83F787FA}"/>
              </a:ext>
            </a:extLst>
          </p:cNvPr>
          <p:cNvSpPr>
            <a:spLocks noGrp="1"/>
          </p:cNvSpPr>
          <p:nvPr>
            <p:ph type="title"/>
          </p:nvPr>
        </p:nvSpPr>
        <p:spPr>
          <a:xfrm>
            <a:off x="569911" y="2769057"/>
            <a:ext cx="6345239" cy="1231106"/>
          </a:xfrm>
        </p:spPr>
        <p:txBody>
          <a:bodyPr/>
          <a:lstStyle/>
          <a:p>
            <a:r>
              <a:rPr lang="en-US" dirty="0">
                <a:cs typeface="Segoe UI"/>
              </a:rPr>
              <a:t>Management and deployment tools</a:t>
            </a:r>
            <a:endParaRPr lang="en-US" dirty="0"/>
          </a:p>
        </p:txBody>
      </p:sp>
      <p:sp>
        <p:nvSpPr>
          <p:cNvPr id="7" name="Footer Placeholder 6">
            <a:extLst>
              <a:ext uri="{FF2B5EF4-FFF2-40B4-BE49-F238E27FC236}">
                <a16:creationId xmlns:a16="http://schemas.microsoft.com/office/drawing/2014/main" id="{D0ABC487-77CD-1043-AF82-E49A27D569E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143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D86291-A3E6-7E8A-545F-A54E539BE8F7}"/>
              </a:ext>
            </a:extLst>
          </p:cNvPr>
          <p:cNvSpPr>
            <a:spLocks noGrp="1"/>
          </p:cNvSpPr>
          <p:nvPr>
            <p:ph type="title"/>
          </p:nvPr>
        </p:nvSpPr>
        <p:spPr/>
        <p:txBody>
          <a:bodyPr/>
          <a:lstStyle/>
          <a:p>
            <a:r>
              <a:rPr lang="en-US" noProof="0" dirty="0"/>
              <a:t>Tools for interacting with Azure</a:t>
            </a:r>
            <a:endParaRPr lang="en-US" dirty="0"/>
          </a:p>
        </p:txBody>
      </p:sp>
      <p:grpSp>
        <p:nvGrpSpPr>
          <p:cNvPr id="31" name="Group 30">
            <a:extLst>
              <a:ext uri="{FF2B5EF4-FFF2-40B4-BE49-F238E27FC236}">
                <a16:creationId xmlns:a16="http://schemas.microsoft.com/office/drawing/2014/main" id="{88B43A6A-04FB-5EB3-4F30-F1AD63E511D2}"/>
              </a:ext>
              <a:ext uri="{C183D7F6-B498-43B3-948B-1728B52AA6E4}">
                <adec:decorative xmlns:adec="http://schemas.microsoft.com/office/drawing/2017/decorative" val="1"/>
              </a:ext>
            </a:extLst>
          </p:cNvPr>
          <p:cNvGrpSpPr/>
          <p:nvPr/>
        </p:nvGrpSpPr>
        <p:grpSpPr>
          <a:xfrm>
            <a:off x="588261" y="1581150"/>
            <a:ext cx="11011602" cy="4691634"/>
            <a:chOff x="588261" y="1581150"/>
            <a:chExt cx="11011602" cy="4691634"/>
          </a:xfrm>
        </p:grpSpPr>
        <p:sp>
          <p:nvSpPr>
            <p:cNvPr id="7" name="Rectangle 6">
              <a:extLst>
                <a:ext uri="{FF2B5EF4-FFF2-40B4-BE49-F238E27FC236}">
                  <a16:creationId xmlns:a16="http://schemas.microsoft.com/office/drawing/2014/main" id="{363600FE-2BB4-FBE5-056D-DDA18FAACBAD}"/>
                </a:ext>
              </a:extLst>
            </p:cNvPr>
            <p:cNvSpPr/>
            <p:nvPr/>
          </p:nvSpPr>
          <p:spPr bwMode="auto">
            <a:xfrm>
              <a:off x="588261" y="1581150"/>
              <a:ext cx="11011602" cy="4691634"/>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63025AB-60E5-D866-72E9-BB0F713D9CFE}"/>
                </a:ext>
                <a:ext uri="{C183D7F6-B498-43B3-948B-1728B52AA6E4}">
                  <adec:decorative xmlns:adec="http://schemas.microsoft.com/office/drawing/2017/decorative" val="1"/>
                </a:ext>
              </a:extLst>
            </p:cNvPr>
            <p:cNvGrpSpPr/>
            <p:nvPr/>
          </p:nvGrpSpPr>
          <p:grpSpPr>
            <a:xfrm>
              <a:off x="2091406" y="2682022"/>
              <a:ext cx="8005313" cy="2489891"/>
              <a:chOff x="68768" y="1715807"/>
              <a:chExt cx="8005313" cy="2489891"/>
            </a:xfrm>
          </p:grpSpPr>
          <p:sp>
            <p:nvSpPr>
              <p:cNvPr id="9" name="Rectangle 8">
                <a:extLst>
                  <a:ext uri="{FF2B5EF4-FFF2-40B4-BE49-F238E27FC236}">
                    <a16:creationId xmlns:a16="http://schemas.microsoft.com/office/drawing/2014/main" id="{75C3F024-BFCB-6BA3-9F11-21A0D383503C}"/>
                  </a:ext>
                </a:extLst>
              </p:cNvPr>
              <p:cNvSpPr/>
              <p:nvPr/>
            </p:nvSpPr>
            <p:spPr bwMode="auto">
              <a:xfrm>
                <a:off x="68768" y="1715807"/>
                <a:ext cx="8005313" cy="248989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9ADD64F-233B-3CC8-1D1C-9E1E88EFBD78}"/>
                  </a:ext>
                </a:extLst>
              </p:cNvPr>
              <p:cNvGrpSpPr/>
              <p:nvPr/>
            </p:nvGrpSpPr>
            <p:grpSpPr>
              <a:xfrm>
                <a:off x="460859" y="1861195"/>
                <a:ext cx="7423828" cy="2171866"/>
                <a:chOff x="754157" y="2068229"/>
                <a:chExt cx="7423828" cy="2171866"/>
              </a:xfrm>
            </p:grpSpPr>
            <p:grpSp>
              <p:nvGrpSpPr>
                <p:cNvPr id="11" name="Group 10">
                  <a:extLst>
                    <a:ext uri="{FF2B5EF4-FFF2-40B4-BE49-F238E27FC236}">
                      <a16:creationId xmlns:a16="http://schemas.microsoft.com/office/drawing/2014/main" id="{5752D3BE-E60F-315F-FDC7-48EFCE660D79}"/>
                    </a:ext>
                  </a:extLst>
                </p:cNvPr>
                <p:cNvGrpSpPr/>
                <p:nvPr/>
              </p:nvGrpSpPr>
              <p:grpSpPr>
                <a:xfrm>
                  <a:off x="754157" y="2075609"/>
                  <a:ext cx="3610566" cy="960262"/>
                  <a:chOff x="3790898" y="5423282"/>
                  <a:chExt cx="3610566" cy="960262"/>
                </a:xfrm>
              </p:grpSpPr>
              <p:sp>
                <p:nvSpPr>
                  <p:cNvPr id="28" name="Rectangle: Rounded Corners 27">
                    <a:extLst>
                      <a:ext uri="{FF2B5EF4-FFF2-40B4-BE49-F238E27FC236}">
                        <a16:creationId xmlns:a16="http://schemas.microsoft.com/office/drawing/2014/main" id="{9BD51AFF-4287-C0B5-0108-01BA5C2F2AA8}"/>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403D5C6B-D4FE-03E9-C694-DBF13929B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30" name="TextBox 29">
                    <a:extLst>
                      <a:ext uri="{FF2B5EF4-FFF2-40B4-BE49-F238E27FC236}">
                        <a16:creationId xmlns:a16="http://schemas.microsoft.com/office/drawing/2014/main" id="{58E40905-9225-0CB1-486F-B78A3A261BDE}"/>
                      </a:ext>
                    </a:extLst>
                  </p:cNvPr>
                  <p:cNvSpPr txBox="1"/>
                  <p:nvPr/>
                </p:nvSpPr>
                <p:spPr>
                  <a:xfrm>
                    <a:off x="4376469" y="558948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portal</a:t>
                    </a:r>
                  </a:p>
                </p:txBody>
              </p:sp>
            </p:grpSp>
            <p:grpSp>
              <p:nvGrpSpPr>
                <p:cNvPr id="12" name="Group 11">
                  <a:extLst>
                    <a:ext uri="{FF2B5EF4-FFF2-40B4-BE49-F238E27FC236}">
                      <a16:creationId xmlns:a16="http://schemas.microsoft.com/office/drawing/2014/main" id="{A4FBBC24-BB2E-BECE-1B90-6DCA5456951E}"/>
                    </a:ext>
                  </a:extLst>
                </p:cNvPr>
                <p:cNvGrpSpPr/>
                <p:nvPr/>
              </p:nvGrpSpPr>
              <p:grpSpPr>
                <a:xfrm>
                  <a:off x="4539555" y="3238525"/>
                  <a:ext cx="3638430" cy="1001570"/>
                  <a:chOff x="3809041" y="5387870"/>
                  <a:chExt cx="3638430" cy="1001570"/>
                </a:xfrm>
              </p:grpSpPr>
              <p:sp>
                <p:nvSpPr>
                  <p:cNvPr id="25" name="Rectangle: Rounded Corners 24">
                    <a:extLst>
                      <a:ext uri="{FF2B5EF4-FFF2-40B4-BE49-F238E27FC236}">
                        <a16:creationId xmlns:a16="http://schemas.microsoft.com/office/drawing/2014/main" id="{7D031571-114C-60EB-4157-5CDC45AC8CE1}"/>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EC3C42F5-E5C9-BE69-3EA0-AE52D4361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27" name="TextBox 26">
                    <a:extLst>
                      <a:ext uri="{FF2B5EF4-FFF2-40B4-BE49-F238E27FC236}">
                        <a16:creationId xmlns:a16="http://schemas.microsoft.com/office/drawing/2014/main" id="{659E6158-57DB-9C26-3096-A29018E6D1F4}"/>
                      </a:ext>
                    </a:extLst>
                  </p:cNvPr>
                  <p:cNvSpPr txBox="1"/>
                  <p:nvPr/>
                </p:nvSpPr>
                <p:spPr>
                  <a:xfrm>
                    <a:off x="4376469" y="5387870"/>
                    <a:ext cx="307100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Command-Line Interface (CLI) </a:t>
                    </a:r>
                  </a:p>
                </p:txBody>
              </p:sp>
            </p:grpSp>
            <p:grpSp>
              <p:nvGrpSpPr>
                <p:cNvPr id="13" name="Group 12">
                  <a:extLst>
                    <a:ext uri="{FF2B5EF4-FFF2-40B4-BE49-F238E27FC236}">
                      <a16:creationId xmlns:a16="http://schemas.microsoft.com/office/drawing/2014/main" id="{6A0E0DD6-15B2-C8CC-DF4D-FDDDDBF52E4F}"/>
                    </a:ext>
                  </a:extLst>
                </p:cNvPr>
                <p:cNvGrpSpPr/>
                <p:nvPr/>
              </p:nvGrpSpPr>
              <p:grpSpPr>
                <a:xfrm>
                  <a:off x="4521413" y="2068229"/>
                  <a:ext cx="3610566" cy="960262"/>
                  <a:chOff x="3790898" y="5423282"/>
                  <a:chExt cx="3610566" cy="960262"/>
                </a:xfrm>
              </p:grpSpPr>
              <p:sp>
                <p:nvSpPr>
                  <p:cNvPr id="22" name="Rectangle: Rounded Corners 21">
                    <a:extLst>
                      <a:ext uri="{FF2B5EF4-FFF2-40B4-BE49-F238E27FC236}">
                        <a16:creationId xmlns:a16="http://schemas.microsoft.com/office/drawing/2014/main" id="{82E421EA-6EC1-C2F4-C01E-A89E3AADCDE5}"/>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B47EC6FD-753A-637A-7DCF-58C6DC4596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24" name="TextBox 23">
                    <a:extLst>
                      <a:ext uri="{FF2B5EF4-FFF2-40B4-BE49-F238E27FC236}">
                        <a16:creationId xmlns:a16="http://schemas.microsoft.com/office/drawing/2014/main" id="{7C1E9394-3619-66EE-5742-2993D2FCF4E4}"/>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PowerShell</a:t>
                    </a:r>
                  </a:p>
                </p:txBody>
              </p:sp>
            </p:grpSp>
            <p:grpSp>
              <p:nvGrpSpPr>
                <p:cNvPr id="14" name="Group 13">
                  <a:extLst>
                    <a:ext uri="{FF2B5EF4-FFF2-40B4-BE49-F238E27FC236}">
                      <a16:creationId xmlns:a16="http://schemas.microsoft.com/office/drawing/2014/main" id="{3306758D-0D9B-2D28-A1F6-D691AA574840}"/>
                    </a:ext>
                  </a:extLst>
                </p:cNvPr>
                <p:cNvGrpSpPr/>
                <p:nvPr/>
              </p:nvGrpSpPr>
              <p:grpSpPr>
                <a:xfrm>
                  <a:off x="754157" y="3279833"/>
                  <a:ext cx="3610566" cy="960262"/>
                  <a:chOff x="23643" y="4259372"/>
                  <a:chExt cx="3610566" cy="960262"/>
                </a:xfrm>
              </p:grpSpPr>
              <p:sp>
                <p:nvSpPr>
                  <p:cNvPr id="15" name="Rectangle: Rounded Corners 14">
                    <a:extLst>
                      <a:ext uri="{FF2B5EF4-FFF2-40B4-BE49-F238E27FC236}">
                        <a16:creationId xmlns:a16="http://schemas.microsoft.com/office/drawing/2014/main" id="{F0F3670C-5A78-DCAE-772D-BBF431735A86}"/>
                      </a:ext>
                    </a:extLst>
                  </p:cNvPr>
                  <p:cNvSpPr/>
                  <p:nvPr/>
                </p:nvSpPr>
                <p:spPr bwMode="auto">
                  <a:xfrm>
                    <a:off x="23643" y="425937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78CCACB6-0AAD-6DB4-0038-1D3801F6D2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3091" y="4302549"/>
                    <a:ext cx="859148" cy="859148"/>
                  </a:xfrm>
                  <a:prstGeom prst="rect">
                    <a:avLst/>
                  </a:prstGeom>
                </p:spPr>
              </p:pic>
              <p:sp>
                <p:nvSpPr>
                  <p:cNvPr id="21" name="TextBox 20">
                    <a:extLst>
                      <a:ext uri="{FF2B5EF4-FFF2-40B4-BE49-F238E27FC236}">
                        <a16:creationId xmlns:a16="http://schemas.microsoft.com/office/drawing/2014/main" id="{B90C6BB8-30B7-A69F-5799-0CEC593D5B35}"/>
                      </a:ext>
                    </a:extLst>
                  </p:cNvPr>
                  <p:cNvSpPr txBox="1"/>
                  <p:nvPr/>
                </p:nvSpPr>
                <p:spPr>
                  <a:xfrm>
                    <a:off x="784182" y="442557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Cloud Shell</a:t>
                    </a:r>
                  </a:p>
                </p:txBody>
              </p:sp>
            </p:grpSp>
          </p:grpSp>
        </p:grpSp>
      </p:grpSp>
      <p:sp>
        <p:nvSpPr>
          <p:cNvPr id="32" name="Footer Placeholder 31">
            <a:extLst>
              <a:ext uri="{FF2B5EF4-FFF2-40B4-BE49-F238E27FC236}">
                <a16:creationId xmlns:a16="http://schemas.microsoft.com/office/drawing/2014/main" id="{2EA86FF4-CFBC-0244-20D3-161D2C1A362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104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39CD55-DA1C-988E-73F6-78642D5AF827}"/>
              </a:ext>
            </a:extLst>
          </p:cNvPr>
          <p:cNvSpPr>
            <a:spLocks noGrp="1"/>
          </p:cNvSpPr>
          <p:nvPr>
            <p:ph type="title"/>
          </p:nvPr>
        </p:nvSpPr>
        <p:spPr/>
        <p:txBody>
          <a:bodyPr/>
          <a:lstStyle/>
          <a:p>
            <a:r>
              <a:rPr lang="en-US" dirty="0"/>
              <a:t>Azure Arc</a:t>
            </a:r>
          </a:p>
        </p:txBody>
      </p:sp>
      <p:pic>
        <p:nvPicPr>
          <p:cNvPr id="11" name="Content Placeholder 6" descr="Illustration showing Azure Arc working with Azure Resource Manager to manage on-premises, multi-cloud, and edge environments).">
            <a:extLst>
              <a:ext uri="{FF2B5EF4-FFF2-40B4-BE49-F238E27FC236}">
                <a16:creationId xmlns:a16="http://schemas.microsoft.com/office/drawing/2014/main" id="{FADAE457-3775-7453-FD7B-E07FEF2E729D}"/>
              </a:ext>
            </a:extLst>
          </p:cNvPr>
          <p:cNvPicPr>
            <a:picLocks/>
          </p:cNvPicPr>
          <p:nvPr/>
        </p:nvPicPr>
        <p:blipFill rotWithShape="1">
          <a:blip r:embed="rId3">
            <a:extLst>
              <a:ext uri="{28A0092B-C50C-407E-A947-70E740481C1C}">
                <a14:useLocalDpi xmlns:a14="http://schemas.microsoft.com/office/drawing/2010/main" val="0"/>
              </a:ext>
            </a:extLst>
          </a:blip>
          <a:srcRect l="-2231" t="-18901" r="-2231" b="-18901"/>
          <a:stretch/>
        </p:blipFill>
        <p:spPr>
          <a:xfrm>
            <a:off x="588261" y="1581150"/>
            <a:ext cx="11011602" cy="4691634"/>
          </a:xfrm>
          <a:prstGeom prst="rect">
            <a:avLst/>
          </a:prstGeom>
          <a:ln w="19050">
            <a:solidFill>
              <a:schemeClr val="accent4"/>
            </a:solidFill>
          </a:ln>
        </p:spPr>
      </p:pic>
      <p:sp>
        <p:nvSpPr>
          <p:cNvPr id="12" name="Footer Placeholder 11">
            <a:extLst>
              <a:ext uri="{FF2B5EF4-FFF2-40B4-BE49-F238E27FC236}">
                <a16:creationId xmlns:a16="http://schemas.microsoft.com/office/drawing/2014/main" id="{8F886A78-D990-EFCC-C5DD-B5D35426F96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746017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C561E8-32CB-59B6-ECD1-7FD15BDAEF7F}"/>
              </a:ext>
            </a:extLst>
          </p:cNvPr>
          <p:cNvSpPr>
            <a:spLocks noGrp="1"/>
          </p:cNvSpPr>
          <p:nvPr>
            <p:ph type="title"/>
          </p:nvPr>
        </p:nvSpPr>
        <p:spPr/>
        <p:txBody>
          <a:bodyPr/>
          <a:lstStyle/>
          <a:p>
            <a:r>
              <a:rPr lang="en-US" dirty="0"/>
              <a:t>Azure Resource Manager</a:t>
            </a:r>
          </a:p>
        </p:txBody>
      </p:sp>
      <p:sp>
        <p:nvSpPr>
          <p:cNvPr id="9" name="Text Placeholder 8">
            <a:extLst>
              <a:ext uri="{FF2B5EF4-FFF2-40B4-BE49-F238E27FC236}">
                <a16:creationId xmlns:a16="http://schemas.microsoft.com/office/drawing/2014/main" id="{4B949EFF-65AC-B9DC-1356-2E923452954D}"/>
              </a:ext>
            </a:extLst>
          </p:cNvPr>
          <p:cNvSpPr>
            <a:spLocks noGrp="1"/>
          </p:cNvSpPr>
          <p:nvPr>
            <p:ph type="body" sz="quarter" idx="16"/>
          </p:nvPr>
        </p:nvSpPr>
        <p:spPr>
          <a:xfrm>
            <a:off x="584200" y="1594155"/>
            <a:ext cx="3174143" cy="2154436"/>
          </a:xfrm>
        </p:spPr>
        <p:txBody>
          <a:bodyPr/>
          <a:lstStyle/>
          <a:p>
            <a:r>
              <a:rPr lang="en-US" sz="2000" dirty="0">
                <a:latin typeface="+mn-lt"/>
              </a:rPr>
              <a:t>The </a:t>
            </a:r>
            <a:r>
              <a:rPr lang="en-US" sz="2000" b="1" dirty="0">
                <a:latin typeface="+mn-lt"/>
              </a:rPr>
              <a:t>Azure Resource Manager (ARM) </a:t>
            </a:r>
            <a:r>
              <a:rPr lang="en-US" sz="2000" dirty="0">
                <a:latin typeface="+mn-lt"/>
              </a:rPr>
              <a:t>provides a management layer that enables you to create, update, and delete resources in your Azure subscription.</a:t>
            </a:r>
          </a:p>
        </p:txBody>
      </p:sp>
      <p:pic>
        <p:nvPicPr>
          <p:cNvPr id="11" name="Picture Placeholder 10" descr="Resource Manager request model">
            <a:extLst>
              <a:ext uri="{FF2B5EF4-FFF2-40B4-BE49-F238E27FC236}">
                <a16:creationId xmlns:a16="http://schemas.microsoft.com/office/drawing/2014/main" id="{B5E48868-103A-651B-5EAC-09C1DB98C2E9}"/>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255" t="-8375" r="-2255" b="-8375"/>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D13FEDD6-CDB9-8ED3-0EFB-C96ECF9A8CC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A662A-9D1C-5ED4-4E23-79A953315248}"/>
              </a:ext>
            </a:extLst>
          </p:cNvPr>
          <p:cNvSpPr>
            <a:spLocks noGrp="1"/>
          </p:cNvSpPr>
          <p:nvPr>
            <p:ph type="title"/>
          </p:nvPr>
        </p:nvSpPr>
        <p:spPr/>
        <p:txBody>
          <a:bodyPr/>
          <a:lstStyle/>
          <a:p>
            <a:r>
              <a:rPr lang="en-US" b="0" kern="1200" cap="none" spc="-49" baseline="0" dirty="0">
                <a:ln w="3175">
                  <a:noFill/>
                </a:ln>
                <a:effectLst/>
                <a:latin typeface="+mj-lt"/>
                <a:ea typeface="+mn-ea"/>
                <a:cs typeface="Segoe UI" pitchFamily="34" charset="0"/>
              </a:rPr>
              <a:t>Learning path 03―outline</a:t>
            </a:r>
            <a:endParaRPr lang="en-US" dirty="0"/>
          </a:p>
        </p:txBody>
      </p:sp>
      <p:sp>
        <p:nvSpPr>
          <p:cNvPr id="6" name="TextBox 5">
            <a:extLst>
              <a:ext uri="{FF2B5EF4-FFF2-40B4-BE49-F238E27FC236}">
                <a16:creationId xmlns:a16="http://schemas.microsoft.com/office/drawing/2014/main" id="{3486BCF7-47B6-DA96-74D5-5BB05CB07FF8}"/>
              </a:ext>
            </a:extLst>
          </p:cNvPr>
          <p:cNvSpPr txBox="1">
            <a:spLocks/>
          </p:cNvSpPr>
          <p:nvPr/>
        </p:nvSpPr>
        <p:spPr>
          <a:xfrm>
            <a:off x="588963" y="1161959"/>
            <a:ext cx="4461797" cy="307777"/>
          </a:xfrm>
          <a:prstGeom prst="rect">
            <a:avLst/>
          </a:prstGeom>
          <a:noFill/>
        </p:spPr>
        <p:txBody>
          <a:bodyPr wrap="square" lIns="0" tIns="0" rIns="0" bIns="0" anchor="t">
            <a:spAutoFit/>
          </a:bodyPr>
          <a:lstStyle/>
          <a:p>
            <a:pPr indent="-234950">
              <a:spcBef>
                <a:spcPts val="200"/>
              </a:spcBef>
              <a:spcAft>
                <a:spcPts val="200"/>
              </a:spcAft>
            </a:pPr>
            <a:r>
              <a:rPr lang="en-US" sz="2000" dirty="0"/>
              <a:t>You will learn the following concepts:</a:t>
            </a:r>
          </a:p>
        </p:txBody>
      </p:sp>
      <p:sp>
        <p:nvSpPr>
          <p:cNvPr id="7" name="Oval 6" descr="icon of a finger pushing a button">
            <a:extLst>
              <a:ext uri="{FF2B5EF4-FFF2-40B4-BE49-F238E27FC236}">
                <a16:creationId xmlns:a16="http://schemas.microsoft.com/office/drawing/2014/main" id="{510B9130-BF9B-C87D-E168-0DE64B4490CF}"/>
              </a:ext>
            </a:extLst>
          </p:cNvPr>
          <p:cNvSpPr>
            <a:spLocks/>
          </p:cNvSpPr>
          <p:nvPr/>
        </p:nvSpPr>
        <p:spPr bwMode="auto">
          <a:xfrm>
            <a:off x="624243" y="1609451"/>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1</a:t>
            </a:r>
          </a:p>
        </p:txBody>
      </p:sp>
      <p:sp>
        <p:nvSpPr>
          <p:cNvPr id="8" name="TextBox 7">
            <a:extLst>
              <a:ext uri="{FF2B5EF4-FFF2-40B4-BE49-F238E27FC236}">
                <a16:creationId xmlns:a16="http://schemas.microsoft.com/office/drawing/2014/main" id="{E57CD33A-1EE4-8BB8-6711-C0DFE8EA2994}"/>
              </a:ext>
            </a:extLst>
          </p:cNvPr>
          <p:cNvSpPr txBox="1">
            <a:spLocks/>
          </p:cNvSpPr>
          <p:nvPr/>
        </p:nvSpPr>
        <p:spPr>
          <a:xfrm>
            <a:off x="1244338" y="1666472"/>
            <a:ext cx="4500159" cy="907941"/>
          </a:xfrm>
          <a:prstGeom prst="rect">
            <a:avLst/>
          </a:prstGeom>
          <a:noFill/>
        </p:spPr>
        <p:txBody>
          <a:bodyPr wrap="square" lIns="0" tIns="0" rIns="0" bIns="0" anchor="t">
            <a:spAutoFit/>
          </a:bodyPr>
          <a:lstStyle/>
          <a:p>
            <a:pPr indent="-234950">
              <a:spcAft>
                <a:spcPts val="300"/>
              </a:spcAft>
            </a:pPr>
            <a:r>
              <a:rPr lang="en-US" dirty="0">
                <a:latin typeface="+mj-lt"/>
              </a:rPr>
              <a:t>Cost management</a:t>
            </a:r>
          </a:p>
          <a:p>
            <a:pPr marL="342900" indent="-228600">
              <a:spcAft>
                <a:spcPts val="300"/>
              </a:spcAft>
              <a:buFont typeface="Arial" panose="020B0604020202020204" pitchFamily="34" charset="0"/>
              <a:buChar char="•"/>
            </a:pPr>
            <a:r>
              <a:rPr lang="en-US" dirty="0"/>
              <a:t>Cost and pricing calculators</a:t>
            </a:r>
          </a:p>
          <a:p>
            <a:pPr marL="342900" indent="-228600">
              <a:spcAft>
                <a:spcPts val="300"/>
              </a:spcAft>
              <a:buFont typeface="Arial" panose="020B0604020202020204" pitchFamily="34" charset="0"/>
              <a:buChar char="•"/>
            </a:pPr>
            <a:r>
              <a:rPr lang="en-US" dirty="0"/>
              <a:t>Cost management and tags</a:t>
            </a:r>
          </a:p>
        </p:txBody>
      </p:sp>
      <p:sp>
        <p:nvSpPr>
          <p:cNvPr id="9" name="Oval 8" descr="icon of a finger pushing a button">
            <a:extLst>
              <a:ext uri="{FF2B5EF4-FFF2-40B4-BE49-F238E27FC236}">
                <a16:creationId xmlns:a16="http://schemas.microsoft.com/office/drawing/2014/main" id="{B13647F3-D6D2-2CC1-5C8C-FFE06EE065D5}"/>
              </a:ext>
            </a:extLst>
          </p:cNvPr>
          <p:cNvSpPr>
            <a:spLocks/>
          </p:cNvSpPr>
          <p:nvPr/>
        </p:nvSpPr>
        <p:spPr bwMode="auto">
          <a:xfrm>
            <a:off x="624243" y="2737139"/>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2</a:t>
            </a:r>
          </a:p>
        </p:txBody>
      </p:sp>
      <p:sp>
        <p:nvSpPr>
          <p:cNvPr id="11" name="TextBox 10">
            <a:extLst>
              <a:ext uri="{FF2B5EF4-FFF2-40B4-BE49-F238E27FC236}">
                <a16:creationId xmlns:a16="http://schemas.microsoft.com/office/drawing/2014/main" id="{07738701-1853-0ED0-7C5D-BF7B670CACBB}"/>
              </a:ext>
            </a:extLst>
          </p:cNvPr>
          <p:cNvSpPr txBox="1">
            <a:spLocks/>
          </p:cNvSpPr>
          <p:nvPr/>
        </p:nvSpPr>
        <p:spPr>
          <a:xfrm>
            <a:off x="1244338" y="2813014"/>
            <a:ext cx="4500159" cy="907941"/>
          </a:xfrm>
          <a:prstGeom prst="rect">
            <a:avLst/>
          </a:prstGeom>
          <a:noFill/>
        </p:spPr>
        <p:txBody>
          <a:bodyPr wrap="square" lIns="0" tIns="0" rIns="0" bIns="0" anchor="t">
            <a:spAutoFit/>
          </a:bodyPr>
          <a:lstStyle/>
          <a:p>
            <a:pPr indent="-234950">
              <a:spcAft>
                <a:spcPts val="300"/>
              </a:spcAft>
            </a:pPr>
            <a:r>
              <a:rPr lang="en-US" dirty="0">
                <a:latin typeface="+mj-lt"/>
              </a:rPr>
              <a:t>Governance and compliance</a:t>
            </a:r>
          </a:p>
          <a:p>
            <a:pPr marL="342900" indent="-228600">
              <a:spcAft>
                <a:spcPts val="300"/>
              </a:spcAft>
              <a:buFont typeface="Arial" panose="020B0604020202020204" pitchFamily="34" charset="0"/>
              <a:buChar char="•"/>
            </a:pPr>
            <a:r>
              <a:rPr lang="en-US" dirty="0"/>
              <a:t>Blueprints, policies, and resource locks</a:t>
            </a:r>
          </a:p>
          <a:p>
            <a:pPr marL="342900" indent="-228600">
              <a:spcAft>
                <a:spcPts val="300"/>
              </a:spcAft>
              <a:buFont typeface="Arial" panose="020B0604020202020204" pitchFamily="34" charset="0"/>
              <a:buChar char="•"/>
            </a:pPr>
            <a:r>
              <a:rPr lang="en-US" dirty="0"/>
              <a:t>Service Trust portal</a:t>
            </a:r>
          </a:p>
        </p:txBody>
      </p:sp>
      <p:sp>
        <p:nvSpPr>
          <p:cNvPr id="12" name="Oval 11" descr="icon of a finger pushing a button">
            <a:extLst>
              <a:ext uri="{FF2B5EF4-FFF2-40B4-BE49-F238E27FC236}">
                <a16:creationId xmlns:a16="http://schemas.microsoft.com/office/drawing/2014/main" id="{FA1FDF94-AC6B-939F-363A-ADBA9BCC0D98}"/>
              </a:ext>
            </a:extLst>
          </p:cNvPr>
          <p:cNvSpPr>
            <a:spLocks/>
          </p:cNvSpPr>
          <p:nvPr/>
        </p:nvSpPr>
        <p:spPr bwMode="auto">
          <a:xfrm>
            <a:off x="624243" y="3902535"/>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3</a:t>
            </a:r>
          </a:p>
        </p:txBody>
      </p:sp>
      <p:sp>
        <p:nvSpPr>
          <p:cNvPr id="13" name="TextBox 12">
            <a:extLst>
              <a:ext uri="{FF2B5EF4-FFF2-40B4-BE49-F238E27FC236}">
                <a16:creationId xmlns:a16="http://schemas.microsoft.com/office/drawing/2014/main" id="{1D8581E4-3E7F-E258-09F2-434F3DBC2E83}"/>
              </a:ext>
            </a:extLst>
          </p:cNvPr>
          <p:cNvSpPr txBox="1">
            <a:spLocks/>
          </p:cNvSpPr>
          <p:nvPr/>
        </p:nvSpPr>
        <p:spPr>
          <a:xfrm>
            <a:off x="1244338" y="3959556"/>
            <a:ext cx="4500159" cy="907941"/>
          </a:xfrm>
          <a:prstGeom prst="rect">
            <a:avLst/>
          </a:prstGeom>
          <a:noFill/>
        </p:spPr>
        <p:txBody>
          <a:bodyPr wrap="square" lIns="0" tIns="0" rIns="0" bIns="0" anchor="t">
            <a:spAutoFit/>
          </a:bodyPr>
          <a:lstStyle/>
          <a:p>
            <a:pPr indent="-234950">
              <a:spcAft>
                <a:spcPts val="300"/>
              </a:spcAft>
            </a:pPr>
            <a:r>
              <a:rPr lang="en-US" dirty="0">
                <a:latin typeface="+mj-lt"/>
              </a:rPr>
              <a:t>Resource deployment tools</a:t>
            </a:r>
          </a:p>
          <a:p>
            <a:pPr marL="342900" indent="-228600">
              <a:spcAft>
                <a:spcPts val="300"/>
              </a:spcAft>
              <a:buFont typeface="Arial" panose="020B0604020202020204" pitchFamily="34" charset="0"/>
              <a:buChar char="•"/>
            </a:pPr>
            <a:r>
              <a:rPr lang="en-US" dirty="0"/>
              <a:t>Portal, PowerShell, CLI, and others</a:t>
            </a:r>
          </a:p>
          <a:p>
            <a:pPr marL="342900" indent="-228600">
              <a:spcAft>
                <a:spcPts val="300"/>
              </a:spcAft>
              <a:buFont typeface="Arial" panose="020B0604020202020204" pitchFamily="34" charset="0"/>
              <a:buChar char="•"/>
            </a:pPr>
            <a:r>
              <a:rPr lang="en-US" dirty="0"/>
              <a:t>Azure Arc and Azure Resource Manager</a:t>
            </a:r>
          </a:p>
        </p:txBody>
      </p:sp>
      <p:sp>
        <p:nvSpPr>
          <p:cNvPr id="14" name="Oval 13" descr="icon of a finger pushing a button">
            <a:extLst>
              <a:ext uri="{FF2B5EF4-FFF2-40B4-BE49-F238E27FC236}">
                <a16:creationId xmlns:a16="http://schemas.microsoft.com/office/drawing/2014/main" id="{B9D3B3BD-7210-FECB-6CDB-BE64BA0FD35F}"/>
              </a:ext>
            </a:extLst>
          </p:cNvPr>
          <p:cNvSpPr>
            <a:spLocks/>
          </p:cNvSpPr>
          <p:nvPr/>
        </p:nvSpPr>
        <p:spPr bwMode="auto">
          <a:xfrm>
            <a:off x="624243" y="5067932"/>
            <a:ext cx="416825" cy="416825"/>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800" b="1" dirty="0">
                <a:solidFill>
                  <a:schemeClr val="bg1"/>
                </a:solidFill>
              </a:rPr>
              <a:t>4</a:t>
            </a:r>
          </a:p>
        </p:txBody>
      </p:sp>
      <p:sp>
        <p:nvSpPr>
          <p:cNvPr id="15" name="TextBox 14">
            <a:extLst>
              <a:ext uri="{FF2B5EF4-FFF2-40B4-BE49-F238E27FC236}">
                <a16:creationId xmlns:a16="http://schemas.microsoft.com/office/drawing/2014/main" id="{15AEB58E-FE6A-1965-6966-6A7C23743EA6}"/>
              </a:ext>
            </a:extLst>
          </p:cNvPr>
          <p:cNvSpPr txBox="1">
            <a:spLocks/>
          </p:cNvSpPr>
          <p:nvPr/>
        </p:nvSpPr>
        <p:spPr>
          <a:xfrm>
            <a:off x="1244338" y="5106099"/>
            <a:ext cx="4500159" cy="874598"/>
          </a:xfrm>
          <a:prstGeom prst="rect">
            <a:avLst/>
          </a:prstGeom>
          <a:noFill/>
        </p:spPr>
        <p:txBody>
          <a:bodyPr wrap="square" lIns="0" tIns="0" rIns="0" bIns="0" anchor="t">
            <a:spAutoFit/>
          </a:bodyPr>
          <a:lstStyle/>
          <a:p>
            <a:pPr indent="-234950">
              <a:spcAft>
                <a:spcPts val="300"/>
              </a:spcAft>
            </a:pPr>
            <a:r>
              <a:rPr lang="en-US" dirty="0">
                <a:latin typeface="+mj-lt"/>
              </a:rPr>
              <a:t>Monitoring tools</a:t>
            </a:r>
          </a:p>
          <a:p>
            <a:pPr marL="342900" indent="-228600">
              <a:spcAft>
                <a:spcPts val="300"/>
              </a:spcAft>
              <a:buFont typeface="Arial" panose="020B0604020202020204" pitchFamily="34" charset="0"/>
              <a:buChar char="•"/>
            </a:pPr>
            <a:r>
              <a:rPr lang="en-US" dirty="0"/>
              <a:t>Azure Advisor, Azure Service Health, and </a:t>
            </a:r>
            <a:br>
              <a:rPr lang="en-US" dirty="0"/>
            </a:br>
            <a:r>
              <a:rPr lang="en-US" dirty="0"/>
              <a:t>Azure Monitor</a:t>
            </a:r>
          </a:p>
        </p:txBody>
      </p:sp>
      <p:pic>
        <p:nvPicPr>
          <p:cNvPr id="16" name="Graphic 3">
            <a:extLst>
              <a:ext uri="{FF2B5EF4-FFF2-40B4-BE49-F238E27FC236}">
                <a16:creationId xmlns:a16="http://schemas.microsoft.com/office/drawing/2014/main" id="{509D4546-C4DF-1D8C-66AD-6AACDDBB7ED1}"/>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64" b="-315"/>
          <a:stretch/>
        </p:blipFill>
        <p:spPr>
          <a:xfrm>
            <a:off x="6540587" y="1181529"/>
            <a:ext cx="4210688" cy="4204388"/>
          </a:xfrm>
          <a:prstGeom prst="rect">
            <a:avLst/>
          </a:prstGeom>
        </p:spPr>
      </p:pic>
      <p:sp>
        <p:nvSpPr>
          <p:cNvPr id="22" name="Footer Placeholder 21">
            <a:extLst>
              <a:ext uri="{FF2B5EF4-FFF2-40B4-BE49-F238E27FC236}">
                <a16:creationId xmlns:a16="http://schemas.microsoft.com/office/drawing/2014/main" id="{6C895BDF-AE74-347A-2A1A-F1385917FFE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66925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C6628F-BBA5-D669-F3B9-E29A607706CD}"/>
              </a:ext>
            </a:extLst>
          </p:cNvPr>
          <p:cNvSpPr>
            <a:spLocks noGrp="1"/>
          </p:cNvSpPr>
          <p:nvPr>
            <p:ph type="title"/>
          </p:nvPr>
        </p:nvSpPr>
        <p:spPr/>
        <p:txBody>
          <a:bodyPr/>
          <a:lstStyle/>
          <a:p>
            <a:r>
              <a:rPr lang="en-US" dirty="0"/>
              <a:t>Infrastructure as code</a:t>
            </a:r>
          </a:p>
        </p:txBody>
      </p:sp>
      <p:sp>
        <p:nvSpPr>
          <p:cNvPr id="13" name="Text Placeholder 12">
            <a:extLst>
              <a:ext uri="{FF2B5EF4-FFF2-40B4-BE49-F238E27FC236}">
                <a16:creationId xmlns:a16="http://schemas.microsoft.com/office/drawing/2014/main" id="{FD399E58-A608-1A22-A2A2-EB57D52132FB}"/>
              </a:ext>
            </a:extLst>
          </p:cNvPr>
          <p:cNvSpPr>
            <a:spLocks noGrp="1"/>
          </p:cNvSpPr>
          <p:nvPr>
            <p:ph type="body" sz="quarter" idx="16"/>
          </p:nvPr>
        </p:nvSpPr>
        <p:spPr>
          <a:xfrm>
            <a:off x="584200" y="1594155"/>
            <a:ext cx="3174143" cy="3077766"/>
          </a:xfrm>
        </p:spPr>
        <p:txBody>
          <a:bodyPr/>
          <a:lstStyle/>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Ensure consistency in deployment across your cloud ecosystem.</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Manage configuration </a:t>
            </a:r>
            <a:br>
              <a:rPr lang="en-US" sz="2000" dirty="0">
                <a:latin typeface="+mn-lt"/>
                <a:cs typeface="Segoe UI Semilight" panose="020B0402040204020203" pitchFamily="34" charset="0"/>
              </a:rPr>
            </a:br>
            <a:r>
              <a:rPr lang="en-US" sz="2000" dirty="0">
                <a:latin typeface="+mn-lt"/>
                <a:cs typeface="Segoe UI Semilight" panose="020B0402040204020203" pitchFamily="34" charset="0"/>
              </a:rPr>
              <a:t>at scale.</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Rapidly provision additional environments based on a standard </a:t>
            </a:r>
            <a:r>
              <a:rPr lang="en-US" sz="2000">
                <a:latin typeface="+mn-lt"/>
                <a:cs typeface="Segoe UI Semilight" panose="020B0402040204020203" pitchFamily="34" charset="0"/>
              </a:rPr>
              <a:t>configuration and </a:t>
            </a:r>
            <a:r>
              <a:rPr lang="en-US" sz="2000" dirty="0">
                <a:latin typeface="+mn-lt"/>
                <a:cs typeface="Segoe UI Semilight" panose="020B0402040204020203" pitchFamily="34" charset="0"/>
              </a:rPr>
              <a:t>build.</a:t>
            </a:r>
          </a:p>
        </p:txBody>
      </p:sp>
      <p:pic>
        <p:nvPicPr>
          <p:cNvPr id="15" name="Content Placeholder 5" descr="An illustration showing code on the left leading to multiple resources on the right.">
            <a:extLst>
              <a:ext uri="{FF2B5EF4-FFF2-40B4-BE49-F238E27FC236}">
                <a16:creationId xmlns:a16="http://schemas.microsoft.com/office/drawing/2014/main" id="{98EE1765-24CD-28BD-C3C4-AEE6B5A5556C}"/>
              </a:ext>
            </a:extLst>
          </p:cNvPr>
          <p:cNvPicPr>
            <a:picLocks noGrp="1" noChangeAspect="1"/>
          </p:cNvPicPr>
          <p:nvPr>
            <p:ph type="pic" sz="quarter" idx="20"/>
          </p:nvPr>
        </p:nvPicPr>
        <p:blipFill rotWithShape="1">
          <a:blip r:embed="rId3"/>
          <a:srcRect l="-14624" t="-25990" r="-14624" b="-25990"/>
          <a:stretch/>
        </p:blipFill>
        <p:spPr>
          <a:xfrm>
            <a:off x="4064000" y="1581150"/>
            <a:ext cx="7535863" cy="4430713"/>
          </a:xfrm>
          <a:prstGeom prst="rect">
            <a:avLst/>
          </a:prstGeom>
          <a:solidFill>
            <a:schemeClr val="bg1"/>
          </a:solidFill>
          <a:ln w="19050">
            <a:solidFill>
              <a:schemeClr val="accent4"/>
            </a:solidFill>
          </a:ln>
        </p:spPr>
      </p:pic>
      <p:sp>
        <p:nvSpPr>
          <p:cNvPr id="16" name="Footer Placeholder 15">
            <a:extLst>
              <a:ext uri="{FF2B5EF4-FFF2-40B4-BE49-F238E27FC236}">
                <a16:creationId xmlns:a16="http://schemas.microsoft.com/office/drawing/2014/main" id="{56627385-7E6F-0907-F851-C583403176A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5596078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4DD211-B0B6-B2F9-3382-E6392FC6BA5A}"/>
              </a:ext>
            </a:extLst>
          </p:cNvPr>
          <p:cNvSpPr>
            <a:spLocks noGrp="1"/>
          </p:cNvSpPr>
          <p:nvPr>
            <p:ph type="title"/>
          </p:nvPr>
        </p:nvSpPr>
        <p:spPr/>
        <p:txBody>
          <a:bodyPr/>
          <a:lstStyle/>
          <a:p>
            <a:r>
              <a:rPr lang="en-US" dirty="0"/>
              <a:t>Azure Resource Manager (ARM) templates</a:t>
            </a:r>
          </a:p>
        </p:txBody>
      </p:sp>
      <p:sp>
        <p:nvSpPr>
          <p:cNvPr id="8" name="Text Placeholder 7">
            <a:extLst>
              <a:ext uri="{FF2B5EF4-FFF2-40B4-BE49-F238E27FC236}">
                <a16:creationId xmlns:a16="http://schemas.microsoft.com/office/drawing/2014/main" id="{BA378338-86E5-1BC2-3DB7-DD3E513BD0C8}"/>
              </a:ext>
            </a:extLst>
          </p:cNvPr>
          <p:cNvSpPr>
            <a:spLocks noGrp="1"/>
          </p:cNvSpPr>
          <p:nvPr>
            <p:ph type="body" sz="quarter" idx="16"/>
          </p:nvPr>
        </p:nvSpPr>
        <p:spPr>
          <a:xfrm>
            <a:off x="584200" y="1594155"/>
            <a:ext cx="3263900" cy="1938992"/>
          </a:xfrm>
        </p:spPr>
        <p:txBody>
          <a:bodyPr/>
          <a:lstStyle/>
          <a:p>
            <a:r>
              <a:rPr lang="en-US" sz="1800" b="1" i="0" dirty="0">
                <a:effectLst/>
                <a:latin typeface="+mn-lt"/>
                <a:cs typeface="Segoe UI Semibold" panose="020B0702040204020203" pitchFamily="34" charset="0"/>
              </a:rPr>
              <a:t>Azure Resource Manager (ARM) </a:t>
            </a:r>
            <a:r>
              <a:rPr lang="en-US" sz="1800" b="0" i="0" dirty="0">
                <a:effectLst/>
                <a:latin typeface="+mn-lt"/>
              </a:rPr>
              <a:t>templates </a:t>
            </a:r>
            <a:r>
              <a:rPr lang="en-US" sz="1800" dirty="0">
                <a:latin typeface="+mn-lt"/>
              </a:rPr>
              <a:t>are JavaScript Object Notation (JSON) files that can be used to create and deploy Azure infrastructure without having to write programing commands.</a:t>
            </a:r>
          </a:p>
        </p:txBody>
      </p:sp>
      <p:sp>
        <p:nvSpPr>
          <p:cNvPr id="7" name="Text Placeholder 6">
            <a:extLst>
              <a:ext uri="{FF2B5EF4-FFF2-40B4-BE49-F238E27FC236}">
                <a16:creationId xmlns:a16="http://schemas.microsoft.com/office/drawing/2014/main" id="{F6051810-DFB8-8B17-9988-ACAA980CAD8C}"/>
              </a:ext>
            </a:extLst>
          </p:cNvPr>
          <p:cNvSpPr>
            <a:spLocks noGrp="1"/>
          </p:cNvSpPr>
          <p:nvPr>
            <p:ph type="body" sz="quarter" idx="15"/>
          </p:nvPr>
        </p:nvSpPr>
        <p:spPr>
          <a:xfrm>
            <a:off x="586389" y="3634560"/>
            <a:ext cx="3172811" cy="1906869"/>
          </a:xfrm>
        </p:spPr>
        <p:txBody>
          <a:bodyPr/>
          <a:lstStyle/>
          <a:p>
            <a:pPr marL="285750" lvl="1" indent="-171450">
              <a:spcBef>
                <a:spcPts val="0"/>
              </a:spcBef>
              <a:spcAft>
                <a:spcPts val="600"/>
              </a:spcAft>
            </a:pPr>
            <a:r>
              <a:rPr lang="en-US" sz="1600" dirty="0">
                <a:cs typeface="Segoe UI" panose="020B0502040204020203" pitchFamily="34" charset="0"/>
              </a:rPr>
              <a:t>Declarative syntax</a:t>
            </a:r>
          </a:p>
          <a:p>
            <a:pPr marL="285750" lvl="1" indent="-171450">
              <a:spcBef>
                <a:spcPts val="0"/>
              </a:spcBef>
              <a:spcAft>
                <a:spcPts val="600"/>
              </a:spcAft>
            </a:pPr>
            <a:r>
              <a:rPr lang="en-US" sz="1600" dirty="0">
                <a:cs typeface="Segoe UI" panose="020B0502040204020203" pitchFamily="34" charset="0"/>
              </a:rPr>
              <a:t>Repeatable results</a:t>
            </a:r>
          </a:p>
          <a:p>
            <a:pPr marL="285750" lvl="1" indent="-171450">
              <a:spcBef>
                <a:spcPts val="0"/>
              </a:spcBef>
              <a:spcAft>
                <a:spcPts val="600"/>
              </a:spcAft>
            </a:pPr>
            <a:r>
              <a:rPr lang="en-US" sz="1600" dirty="0">
                <a:cs typeface="Segoe UI" panose="020B0502040204020203" pitchFamily="34" charset="0"/>
              </a:rPr>
              <a:t>Orchestration</a:t>
            </a:r>
          </a:p>
          <a:p>
            <a:pPr marL="285750" lvl="1" indent="-171450">
              <a:spcBef>
                <a:spcPts val="0"/>
              </a:spcBef>
              <a:spcAft>
                <a:spcPts val="600"/>
              </a:spcAft>
            </a:pPr>
            <a:r>
              <a:rPr lang="en-US" sz="1600" dirty="0">
                <a:cs typeface="Segoe UI" panose="020B0502040204020203" pitchFamily="34" charset="0"/>
              </a:rPr>
              <a:t>Modular files</a:t>
            </a:r>
          </a:p>
          <a:p>
            <a:pPr marL="285750" lvl="1" indent="-171450">
              <a:spcBef>
                <a:spcPts val="0"/>
              </a:spcBef>
              <a:spcAft>
                <a:spcPts val="600"/>
              </a:spcAft>
            </a:pPr>
            <a:r>
              <a:rPr lang="en-US" sz="1600" dirty="0">
                <a:cs typeface="Segoe UI" panose="020B0502040204020203" pitchFamily="34" charset="0"/>
              </a:rPr>
              <a:t>Built-in validation</a:t>
            </a:r>
          </a:p>
          <a:p>
            <a:pPr marL="285750" lvl="1" indent="-171450">
              <a:spcBef>
                <a:spcPts val="0"/>
              </a:spcBef>
              <a:spcAft>
                <a:spcPts val="600"/>
              </a:spcAft>
            </a:pPr>
            <a:r>
              <a:rPr lang="en-US" sz="1600" dirty="0">
                <a:cs typeface="Segoe UI" panose="020B0502040204020203" pitchFamily="34" charset="0"/>
              </a:rPr>
              <a:t>Exportable code</a:t>
            </a:r>
          </a:p>
        </p:txBody>
      </p:sp>
      <p:pic>
        <p:nvPicPr>
          <p:cNvPr id="12" name="Picture 2" descr="Template deployment comparison">
            <a:extLst>
              <a:ext uri="{FF2B5EF4-FFF2-40B4-BE49-F238E27FC236}">
                <a16:creationId xmlns:a16="http://schemas.microsoft.com/office/drawing/2014/main" id="{57BFA207-A0BE-5842-C1D4-45827242B103}"/>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3284" t="-17879" r="-3284" b="-17879"/>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3" name="Footer Placeholder 12">
            <a:extLst>
              <a:ext uri="{FF2B5EF4-FFF2-40B4-BE49-F238E27FC236}">
                <a16:creationId xmlns:a16="http://schemas.microsoft.com/office/drawing/2014/main" id="{7074E7F0-B074-3A3E-6A56-2F6BC6FC7C5B}"/>
              </a:ext>
            </a:extLst>
          </p:cNvPr>
          <p:cNvSpPr>
            <a:spLocks noGrp="1"/>
          </p:cNvSpPr>
          <p:nvPr>
            <p:ph type="ftr" sz="quarter" idx="3"/>
          </p:nvPr>
        </p:nvSpPr>
        <p:spPr>
          <a:xfrm>
            <a:off x="584200" y="6416366"/>
            <a:ext cx="4151312" cy="197976"/>
          </a:xfrm>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332600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D6DB4EA-777E-E451-89CB-3E5578C841EE}"/>
              </a:ext>
            </a:extLst>
          </p:cNvPr>
          <p:cNvSpPr>
            <a:spLocks noGrp="1"/>
          </p:cNvSpPr>
          <p:nvPr>
            <p:ph type="title"/>
          </p:nvPr>
        </p:nvSpPr>
        <p:spPr/>
        <p:txBody>
          <a:bodyPr/>
          <a:lstStyle/>
          <a:p>
            <a:r>
              <a:rPr lang="en-US" dirty="0"/>
              <a:t>Bicep</a:t>
            </a:r>
          </a:p>
        </p:txBody>
      </p:sp>
      <p:pic>
        <p:nvPicPr>
          <p:cNvPr id="11" name="Content Placeholder 6" descr="A screen shot of Bicep code for deploying a storage account.">
            <a:extLst>
              <a:ext uri="{FF2B5EF4-FFF2-40B4-BE49-F238E27FC236}">
                <a16:creationId xmlns:a16="http://schemas.microsoft.com/office/drawing/2014/main" id="{BECA3C80-C2A4-839D-05FD-F287CCD3FD74}"/>
              </a:ext>
            </a:extLst>
          </p:cNvPr>
          <p:cNvPicPr>
            <a:picLocks/>
          </p:cNvPicPr>
          <p:nvPr/>
        </p:nvPicPr>
        <p:blipFill rotWithShape="1">
          <a:blip r:embed="rId3"/>
          <a:srcRect l="-4996" t="-5562" r="-4996" b="-5562"/>
          <a:stretch/>
        </p:blipFill>
        <p:spPr>
          <a:xfrm>
            <a:off x="588260" y="1581150"/>
            <a:ext cx="11011602" cy="4691634"/>
          </a:xfrm>
          <a:prstGeom prst="rect">
            <a:avLst/>
          </a:prstGeom>
          <a:noFill/>
          <a:ln w="19050">
            <a:solidFill>
              <a:schemeClr val="accent4"/>
            </a:solidFill>
          </a:ln>
        </p:spPr>
      </p:pic>
      <p:sp>
        <p:nvSpPr>
          <p:cNvPr id="12" name="Footer Placeholder 11">
            <a:extLst>
              <a:ext uri="{FF2B5EF4-FFF2-40B4-BE49-F238E27FC236}">
                <a16:creationId xmlns:a16="http://schemas.microsoft.com/office/drawing/2014/main" id="{FA0A073A-4217-5A03-7832-EFA76377E3F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547256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5510F2-7346-BF1D-0CD4-901B5DC15B56}"/>
              </a:ext>
            </a:extLst>
          </p:cNvPr>
          <p:cNvSpPr>
            <a:spLocks noGrp="1"/>
          </p:cNvSpPr>
          <p:nvPr>
            <p:ph type="title"/>
          </p:nvPr>
        </p:nvSpPr>
        <p:spPr/>
        <p:txBody>
          <a:bodyPr/>
          <a:lstStyle/>
          <a:p>
            <a:r>
              <a:rPr lang="en-US" dirty="0">
                <a:cs typeface="Segoe UI"/>
              </a:rPr>
              <a:t>Azure monitoring tools</a:t>
            </a:r>
            <a:endParaRPr lang="en-US" dirty="0"/>
          </a:p>
        </p:txBody>
      </p:sp>
      <p:sp>
        <p:nvSpPr>
          <p:cNvPr id="7" name="Footer Placeholder 6">
            <a:extLst>
              <a:ext uri="{FF2B5EF4-FFF2-40B4-BE49-F238E27FC236}">
                <a16:creationId xmlns:a16="http://schemas.microsoft.com/office/drawing/2014/main" id="{52B26E51-E223-E817-6CC7-195DA0D696E8}"/>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299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E55DAE4-E4AF-EC98-A851-1DDB082E3826}"/>
              </a:ext>
            </a:extLst>
          </p:cNvPr>
          <p:cNvSpPr>
            <a:spLocks noGrp="1"/>
          </p:cNvSpPr>
          <p:nvPr>
            <p:ph type="title"/>
          </p:nvPr>
        </p:nvSpPr>
        <p:spPr/>
        <p:txBody>
          <a:bodyPr/>
          <a:lstStyle/>
          <a:p>
            <a:r>
              <a:rPr lang="en-US" noProof="0" dirty="0"/>
              <a:t>Azure Advisor</a:t>
            </a:r>
            <a:endParaRPr lang="en-US" dirty="0"/>
          </a:p>
        </p:txBody>
      </p:sp>
      <p:sp>
        <p:nvSpPr>
          <p:cNvPr id="18" name="Text Placeholder 17">
            <a:extLst>
              <a:ext uri="{FF2B5EF4-FFF2-40B4-BE49-F238E27FC236}">
                <a16:creationId xmlns:a16="http://schemas.microsoft.com/office/drawing/2014/main" id="{F875EC97-CD3B-C4EF-8801-A941BF0BCDE4}"/>
              </a:ext>
            </a:extLst>
          </p:cNvPr>
          <p:cNvSpPr>
            <a:spLocks noGrp="1"/>
          </p:cNvSpPr>
          <p:nvPr>
            <p:ph type="body" sz="quarter" idx="16"/>
          </p:nvPr>
        </p:nvSpPr>
        <p:spPr>
          <a:xfrm>
            <a:off x="584200" y="1594155"/>
            <a:ext cx="3378200" cy="1538883"/>
          </a:xfrm>
        </p:spPr>
        <p:txBody>
          <a:bodyPr/>
          <a:lstStyle/>
          <a:p>
            <a:r>
              <a:rPr lang="en-US" sz="2000" b="1" dirty="0">
                <a:latin typeface="+mn-lt"/>
              </a:rPr>
              <a:t>Azure Advisor </a:t>
            </a:r>
            <a:r>
              <a:rPr lang="en-US" sz="2000" dirty="0">
                <a:latin typeface="+mn-lt"/>
              </a:rPr>
              <a:t>analyzes deployed Azure resources </a:t>
            </a:r>
            <a:r>
              <a:rPr lang="en-US" sz="2000">
                <a:latin typeface="+mn-lt"/>
              </a:rPr>
              <a:t>and makes recommendations</a:t>
            </a:r>
            <a:br>
              <a:rPr lang="en-US" sz="2000">
                <a:latin typeface="+mn-lt"/>
              </a:rPr>
            </a:br>
            <a:r>
              <a:rPr lang="en-US" sz="2000">
                <a:latin typeface="+mn-lt"/>
              </a:rPr>
              <a:t>based </a:t>
            </a:r>
            <a:r>
              <a:rPr lang="en-US" sz="2000" dirty="0">
                <a:latin typeface="+mn-lt"/>
              </a:rPr>
              <a:t>on best practices to optimize </a:t>
            </a:r>
            <a:r>
              <a:rPr lang="en-US" sz="2000">
                <a:latin typeface="+mn-lt"/>
              </a:rPr>
              <a:t>Azure deployments</a:t>
            </a:r>
            <a:r>
              <a:rPr lang="en-US" sz="2000" dirty="0">
                <a:latin typeface="+mn-lt"/>
              </a:rPr>
              <a:t>. </a:t>
            </a:r>
            <a:endParaRPr lang="en-US" sz="2000" b="0" i="0" dirty="0">
              <a:effectLst/>
              <a:latin typeface="+mn-lt"/>
            </a:endParaRPr>
          </a:p>
        </p:txBody>
      </p:sp>
      <p:sp>
        <p:nvSpPr>
          <p:cNvPr id="17" name="Text Placeholder 16">
            <a:extLst>
              <a:ext uri="{FF2B5EF4-FFF2-40B4-BE49-F238E27FC236}">
                <a16:creationId xmlns:a16="http://schemas.microsoft.com/office/drawing/2014/main" id="{06052F87-4590-E1E7-245E-85D07449B912}"/>
              </a:ext>
            </a:extLst>
          </p:cNvPr>
          <p:cNvSpPr>
            <a:spLocks noGrp="1"/>
          </p:cNvSpPr>
          <p:nvPr>
            <p:ph type="body" sz="quarter" idx="15"/>
          </p:nvPr>
        </p:nvSpPr>
        <p:spPr>
          <a:xfrm>
            <a:off x="586389" y="3257666"/>
            <a:ext cx="3172811" cy="1692771"/>
          </a:xfrm>
        </p:spPr>
        <p:txBody>
          <a:bodyPr/>
          <a:lstStyle/>
          <a:p>
            <a:pPr marL="342900" lvl="1" indent="-228600">
              <a:spcBef>
                <a:spcPts val="0"/>
              </a:spcBef>
              <a:spcAft>
                <a:spcPts val="600"/>
              </a:spcAft>
            </a:pPr>
            <a:r>
              <a:rPr lang="en-US" sz="1800" dirty="0">
                <a:cs typeface="Segoe UI" panose="020B0502040204020203" pitchFamily="34" charset="0"/>
              </a:rPr>
              <a:t>Reliability</a:t>
            </a:r>
          </a:p>
          <a:p>
            <a:pPr marL="342900" lvl="1" indent="-228600">
              <a:spcBef>
                <a:spcPts val="0"/>
              </a:spcBef>
              <a:spcAft>
                <a:spcPts val="600"/>
              </a:spcAft>
            </a:pPr>
            <a:r>
              <a:rPr lang="en-US" sz="1800" dirty="0">
                <a:cs typeface="Segoe UI" panose="020B0502040204020203" pitchFamily="34" charset="0"/>
              </a:rPr>
              <a:t>Security</a:t>
            </a:r>
          </a:p>
          <a:p>
            <a:pPr marL="342900" lvl="1" indent="-228600">
              <a:spcBef>
                <a:spcPts val="0"/>
              </a:spcBef>
              <a:spcAft>
                <a:spcPts val="600"/>
              </a:spcAft>
            </a:pPr>
            <a:r>
              <a:rPr lang="en-US" sz="1800" dirty="0">
                <a:cs typeface="Segoe UI" panose="020B0502040204020203" pitchFamily="34" charset="0"/>
              </a:rPr>
              <a:t>Performance</a:t>
            </a:r>
          </a:p>
          <a:p>
            <a:pPr marL="342900" lvl="1" indent="-228600">
              <a:spcBef>
                <a:spcPts val="0"/>
              </a:spcBef>
              <a:spcAft>
                <a:spcPts val="600"/>
              </a:spcAft>
            </a:pPr>
            <a:r>
              <a:rPr lang="en-US" sz="1800" dirty="0">
                <a:cs typeface="Segoe UI" panose="020B0502040204020203" pitchFamily="34" charset="0"/>
              </a:rPr>
              <a:t>Cost</a:t>
            </a:r>
          </a:p>
          <a:p>
            <a:pPr marL="342900" lvl="1" indent="-228600">
              <a:spcBef>
                <a:spcPts val="0"/>
              </a:spcBef>
              <a:spcAft>
                <a:spcPts val="600"/>
              </a:spcAft>
            </a:pPr>
            <a:r>
              <a:rPr lang="en-US" sz="1800" dirty="0">
                <a:cs typeface="Segoe UI" panose="020B0502040204020203" pitchFamily="34" charset="0"/>
              </a:rPr>
              <a:t>Operational excellence</a:t>
            </a:r>
          </a:p>
        </p:txBody>
      </p:sp>
      <p:pic>
        <p:nvPicPr>
          <p:cNvPr id="25" name="Picture 24" descr="Screenshot of Azure Advisor showing available recommendations to increase Reliability and Security.">
            <a:extLst>
              <a:ext uri="{FF2B5EF4-FFF2-40B4-BE49-F238E27FC236}">
                <a16:creationId xmlns:a16="http://schemas.microsoft.com/office/drawing/2014/main" id="{F1B1308D-5E09-F27B-362B-29909F84650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48012" y="2617221"/>
            <a:ext cx="7167838" cy="2358577"/>
          </a:xfrm>
          <a:prstGeom prst="rect">
            <a:avLst/>
          </a:prstGeom>
        </p:spPr>
      </p:pic>
      <p:sp>
        <p:nvSpPr>
          <p:cNvPr id="24" name="Rectangle 23">
            <a:extLst>
              <a:ext uri="{FF2B5EF4-FFF2-40B4-BE49-F238E27FC236}">
                <a16:creationId xmlns:a16="http://schemas.microsoft.com/office/drawing/2014/main" id="{B3C8463F-4D60-1EEE-B062-20250E2961D2}"/>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79AC2FE6-D104-8637-5B93-36B7466D0E2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3430" y="205590"/>
            <a:ext cx="786432" cy="786432"/>
          </a:xfrm>
          <a:prstGeom prst="rect">
            <a:avLst/>
          </a:prstGeom>
        </p:spPr>
      </p:pic>
      <p:sp>
        <p:nvSpPr>
          <p:cNvPr id="26" name="Footer Placeholder 25">
            <a:extLst>
              <a:ext uri="{FF2B5EF4-FFF2-40B4-BE49-F238E27FC236}">
                <a16:creationId xmlns:a16="http://schemas.microsoft.com/office/drawing/2014/main" id="{FF13E7E7-354C-2FCD-58B9-CD23CB6676B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686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2C3D85-25ED-BF40-BAED-67A5F1E9D7EC}"/>
              </a:ext>
            </a:extLst>
          </p:cNvPr>
          <p:cNvSpPr>
            <a:spLocks noGrp="1"/>
          </p:cNvSpPr>
          <p:nvPr>
            <p:ph type="title"/>
          </p:nvPr>
        </p:nvSpPr>
        <p:spPr/>
        <p:txBody>
          <a:bodyPr/>
          <a:lstStyle/>
          <a:p>
            <a:r>
              <a:rPr lang="en-US" noProof="0" dirty="0"/>
              <a:t>Azure Service </a:t>
            </a:r>
            <a:r>
              <a:rPr lang="en-US" dirty="0"/>
              <a:t>Health</a:t>
            </a:r>
          </a:p>
        </p:txBody>
      </p:sp>
      <p:sp>
        <p:nvSpPr>
          <p:cNvPr id="14" name="Text Placeholder 13">
            <a:extLst>
              <a:ext uri="{FF2B5EF4-FFF2-40B4-BE49-F238E27FC236}">
                <a16:creationId xmlns:a16="http://schemas.microsoft.com/office/drawing/2014/main" id="{1F71CE2C-2632-CD5B-E95B-46C8B8B94F1F}"/>
              </a:ext>
            </a:extLst>
          </p:cNvPr>
          <p:cNvSpPr>
            <a:spLocks noGrp="1"/>
          </p:cNvSpPr>
          <p:nvPr>
            <p:ph type="body" sz="quarter" idx="16"/>
          </p:nvPr>
        </p:nvSpPr>
        <p:spPr>
          <a:xfrm>
            <a:off x="584200" y="1594155"/>
            <a:ext cx="5279597" cy="1231106"/>
          </a:xfrm>
        </p:spPr>
        <p:txBody>
          <a:bodyPr>
            <a:spAutoFit/>
          </a:bodyPr>
          <a:lstStyle/>
          <a:p>
            <a:r>
              <a:rPr lang="en-US" sz="2000" dirty="0">
                <a:latin typeface="+mn-lt"/>
              </a:rPr>
              <a:t>Azure Service Health is a collection of services that keep you informed of general Azure status, service status that may impact you, and specific resource status that is affecting you.</a:t>
            </a:r>
          </a:p>
        </p:txBody>
      </p:sp>
      <p:sp>
        <p:nvSpPr>
          <p:cNvPr id="13" name="Text Placeholder 12">
            <a:extLst>
              <a:ext uri="{FF2B5EF4-FFF2-40B4-BE49-F238E27FC236}">
                <a16:creationId xmlns:a16="http://schemas.microsoft.com/office/drawing/2014/main" id="{32D5779F-7A8A-ADA1-B1F7-3C20D0815024}"/>
              </a:ext>
            </a:extLst>
          </p:cNvPr>
          <p:cNvSpPr>
            <a:spLocks noGrp="1"/>
          </p:cNvSpPr>
          <p:nvPr>
            <p:ph type="body" sz="quarter" idx="15"/>
          </p:nvPr>
        </p:nvSpPr>
        <p:spPr>
          <a:xfrm>
            <a:off x="586389" y="3074388"/>
            <a:ext cx="5277382" cy="3077766"/>
          </a:xfrm>
        </p:spPr>
        <p:txBody>
          <a:bodyPr>
            <a:spAutoFit/>
          </a:bodyPr>
          <a:lstStyle/>
          <a:p>
            <a:pPr marL="0" indent="0">
              <a:spcBef>
                <a:spcPts val="1200"/>
              </a:spcBef>
              <a:buNone/>
            </a:pPr>
            <a:r>
              <a:rPr lang="en-US" sz="2000" b="1" dirty="0"/>
              <a:t>Azure Status: </a:t>
            </a:r>
            <a:r>
              <a:rPr lang="en-US" sz="2000" dirty="0"/>
              <a:t>Global view of the health of all Azure services across all Azure regions.</a:t>
            </a:r>
          </a:p>
          <a:p>
            <a:pPr marL="0" indent="0">
              <a:spcBef>
                <a:spcPts val="1200"/>
              </a:spcBef>
              <a:buNone/>
            </a:pPr>
            <a:r>
              <a:rPr lang="en-US" sz="2000" b="1" dirty="0"/>
              <a:t>Service Health: </a:t>
            </a:r>
            <a:r>
              <a:rPr lang="en-US" sz="2000" dirty="0"/>
              <a:t>Focused view on only the services and regions that you’re using. If a service is experiencing a problem in a region you’re not using, it won’t show up here.</a:t>
            </a:r>
          </a:p>
          <a:p>
            <a:pPr marL="0" indent="0">
              <a:spcBef>
                <a:spcPts val="1200"/>
              </a:spcBef>
              <a:buNone/>
            </a:pPr>
            <a:r>
              <a:rPr lang="en-US" sz="2000" b="1" dirty="0"/>
              <a:t>Resource Health: </a:t>
            </a:r>
            <a:r>
              <a:rPr lang="en-US" sz="2000" dirty="0"/>
              <a:t>Tailored view of your actual Azure resources. It provides information about the health of your individual cloud resources.</a:t>
            </a:r>
          </a:p>
        </p:txBody>
      </p:sp>
      <p:sp>
        <p:nvSpPr>
          <p:cNvPr id="16" name="Rectangle 15">
            <a:extLst>
              <a:ext uri="{FF2B5EF4-FFF2-40B4-BE49-F238E27FC236}">
                <a16:creationId xmlns:a16="http://schemas.microsoft.com/office/drawing/2014/main" id="{89E3C6F2-19EC-6274-3901-E2B125F2CB5F}"/>
              </a:ext>
              <a:ext uri="{C183D7F6-B498-43B3-948B-1728B52AA6E4}">
                <adec:decorative xmlns:adec="http://schemas.microsoft.com/office/drawing/2017/decorative" val="1"/>
              </a:ext>
            </a:extLst>
          </p:cNvPr>
          <p:cNvSpPr>
            <a:spLocks/>
          </p:cNvSpPr>
          <p:nvPr/>
        </p:nvSpPr>
        <p:spPr bwMode="auto">
          <a:xfrm>
            <a:off x="6095999" y="-50800"/>
            <a:ext cx="6096000" cy="6959600"/>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317E674E-2C30-14E5-D3C8-D157B907982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0191" y="905192"/>
            <a:ext cx="5047615" cy="5047615"/>
          </a:xfrm>
          <a:prstGeom prst="rect">
            <a:avLst/>
          </a:prstGeom>
        </p:spPr>
      </p:pic>
      <p:sp>
        <p:nvSpPr>
          <p:cNvPr id="19" name="Footer Placeholder 18">
            <a:extLst>
              <a:ext uri="{FF2B5EF4-FFF2-40B4-BE49-F238E27FC236}">
                <a16:creationId xmlns:a16="http://schemas.microsoft.com/office/drawing/2014/main" id="{223EF72D-F6FC-E886-15FB-AED8EADC095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65733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30189B-2FBD-B163-8D3C-FD4ADF554DED}"/>
              </a:ext>
            </a:extLst>
          </p:cNvPr>
          <p:cNvSpPr>
            <a:spLocks noGrp="1"/>
          </p:cNvSpPr>
          <p:nvPr>
            <p:ph type="title"/>
          </p:nvPr>
        </p:nvSpPr>
        <p:spPr/>
        <p:txBody>
          <a:bodyPr/>
          <a:lstStyle/>
          <a:p>
            <a:r>
              <a:rPr lang="en-US" noProof="0" dirty="0"/>
              <a:t>Azure Monitor</a:t>
            </a:r>
            <a:endParaRPr lang="en-US" dirty="0"/>
          </a:p>
        </p:txBody>
      </p:sp>
      <p:sp>
        <p:nvSpPr>
          <p:cNvPr id="11" name="Text Placeholder 10">
            <a:extLst>
              <a:ext uri="{FF2B5EF4-FFF2-40B4-BE49-F238E27FC236}">
                <a16:creationId xmlns:a16="http://schemas.microsoft.com/office/drawing/2014/main" id="{B62FDED0-7BC1-5A82-49A9-8F81FA0428C9}"/>
              </a:ext>
            </a:extLst>
          </p:cNvPr>
          <p:cNvSpPr>
            <a:spLocks noGrp="1"/>
          </p:cNvSpPr>
          <p:nvPr>
            <p:ph type="body" sz="quarter" idx="16"/>
          </p:nvPr>
        </p:nvSpPr>
        <p:spPr>
          <a:xfrm>
            <a:off x="584200" y="1594155"/>
            <a:ext cx="3174143" cy="2154436"/>
          </a:xfrm>
        </p:spPr>
        <p:txBody>
          <a:bodyPr/>
          <a:lstStyle/>
          <a:p>
            <a:r>
              <a:rPr lang="en-IE" sz="2000" b="1" dirty="0">
                <a:latin typeface="+mn-lt"/>
              </a:rPr>
              <a:t>Azure Monitor </a:t>
            </a:r>
            <a:r>
              <a:rPr lang="en-US" sz="2000" b="0" i="0" dirty="0">
                <a:effectLst/>
                <a:latin typeface="+mn-lt"/>
                <a:cs typeface="Segoe UI"/>
              </a:rPr>
              <a:t>maximizes the availability and performance of applications and services by collecting, analyzing, and acting on telemetry from cloud and on-premises environments.</a:t>
            </a:r>
            <a:r>
              <a:rPr lang="en-US" sz="2000" dirty="0">
                <a:latin typeface="+mn-lt"/>
                <a:cs typeface="Segoe UI"/>
              </a:rPr>
              <a:t> </a:t>
            </a:r>
            <a:endParaRPr lang="en-US" sz="2000" b="0" i="0" dirty="0">
              <a:effectLst/>
              <a:latin typeface="+mn-lt"/>
              <a:cs typeface="Segoe UI"/>
            </a:endParaRPr>
          </a:p>
        </p:txBody>
      </p:sp>
      <p:sp>
        <p:nvSpPr>
          <p:cNvPr id="10" name="Text Placeholder 9">
            <a:extLst>
              <a:ext uri="{FF2B5EF4-FFF2-40B4-BE49-F238E27FC236}">
                <a16:creationId xmlns:a16="http://schemas.microsoft.com/office/drawing/2014/main" id="{1F4C7B71-3CF7-2450-9054-2A95D13B162C}"/>
              </a:ext>
            </a:extLst>
          </p:cNvPr>
          <p:cNvSpPr>
            <a:spLocks noGrp="1"/>
          </p:cNvSpPr>
          <p:nvPr>
            <p:ph type="body" sz="quarter" idx="15"/>
          </p:nvPr>
        </p:nvSpPr>
        <p:spPr>
          <a:xfrm>
            <a:off x="586389" y="3930231"/>
            <a:ext cx="3172811" cy="1692771"/>
          </a:xfrm>
        </p:spPr>
        <p:txBody>
          <a:bodyPr/>
          <a:lstStyle/>
          <a:p>
            <a:pPr marL="342900" lvl="1" indent="-228600">
              <a:spcBef>
                <a:spcPts val="0"/>
              </a:spcBef>
              <a:spcAft>
                <a:spcPts val="600"/>
              </a:spcAft>
            </a:pPr>
            <a:r>
              <a:rPr lang="en-US" sz="1800" dirty="0">
                <a:cs typeface="Segoe UI" panose="020B0502040204020203" pitchFamily="34" charset="0"/>
              </a:rPr>
              <a:t>Application Insights</a:t>
            </a:r>
          </a:p>
          <a:p>
            <a:pPr marL="342900" lvl="1" indent="-228600">
              <a:spcBef>
                <a:spcPts val="0"/>
              </a:spcBef>
              <a:spcAft>
                <a:spcPts val="600"/>
              </a:spcAft>
            </a:pPr>
            <a:r>
              <a:rPr lang="en-US" sz="1800" dirty="0">
                <a:cs typeface="Segoe UI" panose="020B0502040204020203" pitchFamily="34" charset="0"/>
              </a:rPr>
              <a:t>Log Analytics</a:t>
            </a:r>
          </a:p>
          <a:p>
            <a:pPr marL="342900" lvl="1" indent="-228600">
              <a:spcBef>
                <a:spcPts val="0"/>
              </a:spcBef>
              <a:spcAft>
                <a:spcPts val="600"/>
              </a:spcAft>
            </a:pPr>
            <a:r>
              <a:rPr lang="en-US" sz="1800" dirty="0">
                <a:cs typeface="Segoe UI" panose="020B0502040204020203" pitchFamily="34" charset="0"/>
              </a:rPr>
              <a:t>Smart alerts</a:t>
            </a:r>
          </a:p>
          <a:p>
            <a:pPr marL="342900" lvl="1" indent="-228600">
              <a:spcBef>
                <a:spcPts val="0"/>
              </a:spcBef>
              <a:spcAft>
                <a:spcPts val="600"/>
              </a:spcAft>
            </a:pPr>
            <a:r>
              <a:rPr lang="en-US" sz="1800" dirty="0">
                <a:cs typeface="Segoe UI" panose="020B0502040204020203" pitchFamily="34" charset="0"/>
              </a:rPr>
              <a:t>Automation actions</a:t>
            </a:r>
          </a:p>
          <a:p>
            <a:pPr marL="342900" lvl="1" indent="-228600">
              <a:spcBef>
                <a:spcPts val="0"/>
              </a:spcBef>
              <a:spcAft>
                <a:spcPts val="600"/>
              </a:spcAft>
            </a:pPr>
            <a:r>
              <a:rPr lang="en-US" sz="1800" dirty="0">
                <a:cs typeface="Segoe UI" panose="020B0502040204020203" pitchFamily="34" charset="0"/>
              </a:rPr>
              <a:t>Customized dashboards</a:t>
            </a:r>
          </a:p>
        </p:txBody>
      </p:sp>
      <p:grpSp>
        <p:nvGrpSpPr>
          <p:cNvPr id="16" name="Group 15">
            <a:extLst>
              <a:ext uri="{FF2B5EF4-FFF2-40B4-BE49-F238E27FC236}">
                <a16:creationId xmlns:a16="http://schemas.microsoft.com/office/drawing/2014/main" id="{A3546CDF-2FB5-FD95-4E40-2AC8AAE4C647}"/>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5072D63F-4ADE-483E-F812-4BF072FAA9F8}"/>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3A014122-FEEA-EA45-5F51-DF4A588BDF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1696" y="2266271"/>
              <a:ext cx="3060472" cy="3060472"/>
            </a:xfrm>
            <a:prstGeom prst="rect">
              <a:avLst/>
            </a:prstGeom>
          </p:spPr>
        </p:pic>
      </p:grpSp>
      <p:sp>
        <p:nvSpPr>
          <p:cNvPr id="15" name="Footer Placeholder 14">
            <a:extLst>
              <a:ext uri="{FF2B5EF4-FFF2-40B4-BE49-F238E27FC236}">
                <a16:creationId xmlns:a16="http://schemas.microsoft.com/office/drawing/2014/main" id="{06E1EAAD-DF51-BFE5-4E6A-4DCB4102B4F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274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Cost management</a:t>
            </a:r>
          </a:p>
        </p:txBody>
      </p:sp>
      <p:sp>
        <p:nvSpPr>
          <p:cNvPr id="3" name="Footer Placeholder 2">
            <a:extLst>
              <a:ext uri="{FF2B5EF4-FFF2-40B4-BE49-F238E27FC236}">
                <a16:creationId xmlns:a16="http://schemas.microsoft.com/office/drawing/2014/main" id="{A2DA2F2C-3B2B-CD97-9FD1-AB33D63EA3C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8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87BC37-A56B-E157-994B-BAAAD5872AB0}"/>
              </a:ext>
            </a:extLst>
          </p:cNvPr>
          <p:cNvSpPr>
            <a:spLocks noGrp="1"/>
          </p:cNvSpPr>
          <p:nvPr>
            <p:ph type="title"/>
          </p:nvPr>
        </p:nvSpPr>
        <p:spPr/>
        <p:txBody>
          <a:bodyPr/>
          <a:lstStyle/>
          <a:p>
            <a:r>
              <a:rPr lang="en-US" dirty="0"/>
              <a:t>Factors affecting costs (part 1)</a:t>
            </a:r>
          </a:p>
        </p:txBody>
      </p:sp>
      <p:sp>
        <p:nvSpPr>
          <p:cNvPr id="10" name="Text Placeholder 9">
            <a:extLst>
              <a:ext uri="{FF2B5EF4-FFF2-40B4-BE49-F238E27FC236}">
                <a16:creationId xmlns:a16="http://schemas.microsoft.com/office/drawing/2014/main" id="{16C43B1D-521C-8553-1E79-53FD78B76C84}"/>
              </a:ext>
            </a:extLst>
          </p:cNvPr>
          <p:cNvSpPr>
            <a:spLocks noGrp="1"/>
          </p:cNvSpPr>
          <p:nvPr>
            <p:ph type="body" sz="quarter" idx="17"/>
          </p:nvPr>
        </p:nvSpPr>
        <p:spPr>
          <a:xfrm>
            <a:off x="584199" y="1386766"/>
            <a:ext cx="11011601" cy="338554"/>
          </a:xfrm>
        </p:spPr>
        <p:txBody>
          <a:bodyPr/>
          <a:lstStyle/>
          <a:p>
            <a:r>
              <a:rPr lang="en-US" sz="2200" dirty="0"/>
              <a:t>These are some of the factors affecting costs:</a:t>
            </a:r>
          </a:p>
        </p:txBody>
      </p:sp>
      <p:graphicFrame>
        <p:nvGraphicFramePr>
          <p:cNvPr id="11" name="Table 2">
            <a:extLst>
              <a:ext uri="{FF2B5EF4-FFF2-40B4-BE49-F238E27FC236}">
                <a16:creationId xmlns:a16="http://schemas.microsoft.com/office/drawing/2014/main" id="{294AD897-5B1C-F6CC-068D-414B7B519839}"/>
              </a:ext>
            </a:extLst>
          </p:cNvPr>
          <p:cNvGraphicFramePr>
            <a:graphicFrameLocks noGrp="1"/>
          </p:cNvGraphicFramePr>
          <p:nvPr>
            <p:extLst>
              <p:ext uri="{D42A27DB-BD31-4B8C-83A1-F6EECF244321}">
                <p14:modId xmlns:p14="http://schemas.microsoft.com/office/powerpoint/2010/main" val="884377815"/>
              </p:ext>
            </p:extLst>
          </p:nvPr>
        </p:nvGraphicFramePr>
        <p:xfrm>
          <a:off x="584199" y="1935878"/>
          <a:ext cx="11011602" cy="2334879"/>
        </p:xfrm>
        <a:graphic>
          <a:graphicData uri="http://schemas.openxmlformats.org/drawingml/2006/table">
            <a:tbl>
              <a:tblPr firstRow="1" bandRow="1">
                <a:tableStyleId>{5C22544A-7EE6-4342-B048-85BDC9FD1C3A}</a:tableStyleId>
              </a:tblPr>
              <a:tblGrid>
                <a:gridCol w="3670534">
                  <a:extLst>
                    <a:ext uri="{9D8B030D-6E8A-4147-A177-3AD203B41FA5}">
                      <a16:colId xmlns:a16="http://schemas.microsoft.com/office/drawing/2014/main" val="2907392104"/>
                    </a:ext>
                  </a:extLst>
                </a:gridCol>
                <a:gridCol w="3670534">
                  <a:extLst>
                    <a:ext uri="{9D8B030D-6E8A-4147-A177-3AD203B41FA5}">
                      <a16:colId xmlns:a16="http://schemas.microsoft.com/office/drawing/2014/main" val="1523195328"/>
                    </a:ext>
                  </a:extLst>
                </a:gridCol>
                <a:gridCol w="3670534">
                  <a:extLst>
                    <a:ext uri="{9D8B030D-6E8A-4147-A177-3AD203B41FA5}">
                      <a16:colId xmlns:a16="http://schemas.microsoft.com/office/drawing/2014/main" val="2404750515"/>
                    </a:ext>
                  </a:extLst>
                </a:gridCol>
              </a:tblGrid>
              <a:tr h="457200">
                <a:tc>
                  <a:txBody>
                    <a:bodyPr/>
                    <a:lstStyle/>
                    <a:p>
                      <a:r>
                        <a:rPr lang="en-IE" sz="2000" b="1" dirty="0">
                          <a:solidFill>
                            <a:schemeClr val="tx1"/>
                          </a:solidFill>
                          <a:latin typeface="+mj-lt"/>
                        </a:rPr>
                        <a:t>1) Resource type</a:t>
                      </a:r>
                      <a:endParaRPr lang="en-US" sz="2000" dirty="0">
                        <a:solidFill>
                          <a:schemeClr val="tx1"/>
                        </a:solidFill>
                        <a:latin typeface="+mj-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IE" sz="2000" b="1" dirty="0">
                          <a:solidFill>
                            <a:schemeClr val="tx1"/>
                          </a:solidFill>
                          <a:latin typeface="+mj-lt"/>
                        </a:rPr>
                        <a:t>2) Consumption</a:t>
                      </a:r>
                      <a:endParaRPr lang="en-US" sz="2000" dirty="0">
                        <a:solidFill>
                          <a:schemeClr val="tx1"/>
                        </a:solidFill>
                        <a:latin typeface="+mj-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r>
                        <a:rPr lang="en-IE" sz="2000" b="1" dirty="0">
                          <a:solidFill>
                            <a:schemeClr val="tx1"/>
                          </a:solidFill>
                          <a:latin typeface="+mj-lt"/>
                        </a:rPr>
                        <a:t>3) Maintenance</a:t>
                      </a:r>
                      <a:endParaRPr lang="en-US" sz="2000" dirty="0">
                        <a:solidFill>
                          <a:schemeClr val="tx1"/>
                        </a:solidFill>
                        <a:latin typeface="+mj-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extLst>
                  <a:ext uri="{0D108BD9-81ED-4DB2-BD59-A6C34878D82A}">
                    <a16:rowId xmlns:a16="http://schemas.microsoft.com/office/drawing/2014/main" val="2219612243"/>
                  </a:ext>
                </a:extLst>
              </a:tr>
              <a:tr h="187767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dirty="0"/>
                        <a:t>Costs are resource-specific, so the usage that a meter tracks and the number of meters associated with </a:t>
                      </a:r>
                      <a:br>
                        <a:rPr lang="en-IE" sz="1800" dirty="0"/>
                      </a:br>
                      <a:r>
                        <a:rPr lang="en-IE" sz="1800" dirty="0"/>
                        <a:t>a resource, depend on the </a:t>
                      </a:r>
                      <a:br>
                        <a:rPr lang="en-IE" sz="1800" dirty="0"/>
                      </a:br>
                      <a:r>
                        <a:rPr lang="en-IE" sz="1800" dirty="0"/>
                        <a:t>resource type.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dirty="0"/>
                        <a:t>With a pay-as-you-go model, consumption is one of the biggest drivers of costs.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E" sz="1800" dirty="0"/>
                        <a:t>Monitoring your Azure footprint and maintaining your environment can help you identify and mitigate costs that aren’t necessary, such as shutting down underused virtual machines.</a:t>
                      </a:r>
                      <a:endParaRPr lang="en-US" sz="18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6767244"/>
                  </a:ext>
                </a:extLst>
              </a:tr>
            </a:tbl>
          </a:graphicData>
        </a:graphic>
      </p:graphicFrame>
      <p:pic>
        <p:nvPicPr>
          <p:cNvPr id="12" name="Picture 11">
            <a:extLst>
              <a:ext uri="{FF2B5EF4-FFF2-40B4-BE49-F238E27FC236}">
                <a16:creationId xmlns:a16="http://schemas.microsoft.com/office/drawing/2014/main" id="{F8DAD863-D161-5645-64F3-E371C72D3A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158" y="380736"/>
            <a:ext cx="1592644" cy="1028844"/>
          </a:xfrm>
          <a:prstGeom prst="rect">
            <a:avLst/>
          </a:prstGeom>
        </p:spPr>
      </p:pic>
      <p:sp>
        <p:nvSpPr>
          <p:cNvPr id="13" name="Footer Placeholder 12">
            <a:extLst>
              <a:ext uri="{FF2B5EF4-FFF2-40B4-BE49-F238E27FC236}">
                <a16:creationId xmlns:a16="http://schemas.microsoft.com/office/drawing/2014/main" id="{8D82FC12-E058-D7C3-AB74-36A722F3E94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E95DB8E-F991-BFC9-9DA5-6D9680955F4D}"/>
              </a:ext>
            </a:extLst>
          </p:cNvPr>
          <p:cNvSpPr>
            <a:spLocks noGrp="1"/>
          </p:cNvSpPr>
          <p:nvPr>
            <p:ph type="title"/>
          </p:nvPr>
        </p:nvSpPr>
        <p:spPr/>
        <p:txBody>
          <a:bodyPr/>
          <a:lstStyle/>
          <a:p>
            <a:r>
              <a:rPr lang="en-US" dirty="0"/>
              <a:t>Factors affecting costs (part 2)</a:t>
            </a:r>
          </a:p>
        </p:txBody>
      </p:sp>
      <p:sp>
        <p:nvSpPr>
          <p:cNvPr id="11" name="Text Placeholder 10">
            <a:extLst>
              <a:ext uri="{FF2B5EF4-FFF2-40B4-BE49-F238E27FC236}">
                <a16:creationId xmlns:a16="http://schemas.microsoft.com/office/drawing/2014/main" id="{CD61A423-C5E6-DCE0-B524-D222C9E42B10}"/>
              </a:ext>
            </a:extLst>
          </p:cNvPr>
          <p:cNvSpPr>
            <a:spLocks noGrp="1"/>
          </p:cNvSpPr>
          <p:nvPr>
            <p:ph type="body" sz="quarter" idx="17"/>
          </p:nvPr>
        </p:nvSpPr>
        <p:spPr>
          <a:xfrm>
            <a:off x="584199" y="1386766"/>
            <a:ext cx="11011601" cy="338554"/>
          </a:xfrm>
        </p:spPr>
        <p:txBody>
          <a:bodyPr/>
          <a:lstStyle/>
          <a:p>
            <a:r>
              <a:rPr lang="en-US" sz="2200" dirty="0"/>
              <a:t>These are some of the factors affecting costs:</a:t>
            </a:r>
          </a:p>
        </p:txBody>
      </p:sp>
      <p:graphicFrame>
        <p:nvGraphicFramePr>
          <p:cNvPr id="5" name="Table 2">
            <a:extLst>
              <a:ext uri="{FF2B5EF4-FFF2-40B4-BE49-F238E27FC236}">
                <a16:creationId xmlns:a16="http://schemas.microsoft.com/office/drawing/2014/main" id="{7CA9C8FC-F026-C404-228C-D242819ED547}"/>
              </a:ext>
            </a:extLst>
          </p:cNvPr>
          <p:cNvGraphicFramePr>
            <a:graphicFrameLocks noGrp="1"/>
          </p:cNvGraphicFramePr>
          <p:nvPr>
            <p:extLst>
              <p:ext uri="{D42A27DB-BD31-4B8C-83A1-F6EECF244321}">
                <p14:modId xmlns:p14="http://schemas.microsoft.com/office/powerpoint/2010/main" val="2392352761"/>
              </p:ext>
            </p:extLst>
          </p:nvPr>
        </p:nvGraphicFramePr>
        <p:xfrm>
          <a:off x="584199" y="1935877"/>
          <a:ext cx="11011602" cy="2333114"/>
        </p:xfrm>
        <a:graphic>
          <a:graphicData uri="http://schemas.openxmlformats.org/drawingml/2006/table">
            <a:tbl>
              <a:tblPr firstRow="1" bandRow="1">
                <a:tableStyleId>{5C22544A-7EE6-4342-B048-85BDC9FD1C3A}</a:tableStyleId>
              </a:tblPr>
              <a:tblGrid>
                <a:gridCol w="3670534">
                  <a:extLst>
                    <a:ext uri="{9D8B030D-6E8A-4147-A177-3AD203B41FA5}">
                      <a16:colId xmlns:a16="http://schemas.microsoft.com/office/drawing/2014/main" val="2907392104"/>
                    </a:ext>
                  </a:extLst>
                </a:gridCol>
                <a:gridCol w="3670534">
                  <a:extLst>
                    <a:ext uri="{9D8B030D-6E8A-4147-A177-3AD203B41FA5}">
                      <a16:colId xmlns:a16="http://schemas.microsoft.com/office/drawing/2014/main" val="1523195328"/>
                    </a:ext>
                  </a:extLst>
                </a:gridCol>
                <a:gridCol w="3670534">
                  <a:extLst>
                    <a:ext uri="{9D8B030D-6E8A-4147-A177-3AD203B41FA5}">
                      <a16:colId xmlns:a16="http://schemas.microsoft.com/office/drawing/2014/main" val="2404750515"/>
                    </a:ext>
                  </a:extLst>
                </a:gridCol>
              </a:tblGrid>
              <a:tr h="457200">
                <a:tc>
                  <a:txBody>
                    <a:bodyPr/>
                    <a:lstStyle/>
                    <a:p>
                      <a:r>
                        <a:rPr lang="en-IE" sz="2000" b="1" dirty="0">
                          <a:solidFill>
                            <a:schemeClr val="tx1"/>
                          </a:solidFill>
                          <a:latin typeface="+mj-lt"/>
                        </a:rPr>
                        <a:t>4) Geography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IE" sz="2000" b="1" dirty="0">
                          <a:solidFill>
                            <a:schemeClr val="tx1"/>
                          </a:solidFill>
                          <a:latin typeface="+mj-lt"/>
                        </a:rPr>
                        <a:t>5) Network traffic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r>
                        <a:rPr lang="en-IE" sz="2000" b="1" dirty="0">
                          <a:solidFill>
                            <a:schemeClr val="tx1"/>
                          </a:solidFill>
                          <a:latin typeface="+mj-lt"/>
                        </a:rPr>
                        <a:t>6) Subscription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extLst>
                  <a:ext uri="{0D108BD9-81ED-4DB2-BD59-A6C34878D82A}">
                    <a16:rowId xmlns:a16="http://schemas.microsoft.com/office/drawing/2014/main" val="2219612243"/>
                  </a:ext>
                </a:extLst>
              </a:tr>
              <a:tr h="187591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The same resource type can cost different amounts depending on the geographic area, which has an impact on Azure costs.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While some inbound data transfers are free, the cost for outbound data or data between Azure resources is impacted by billing zones.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dirty="0"/>
                        <a:t>The type and configuration of your subscription can also impact your cost. For example, the free trial lets you explore some Azure resources for free.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6767244"/>
                  </a:ext>
                </a:extLst>
              </a:tr>
            </a:tbl>
          </a:graphicData>
        </a:graphic>
      </p:graphicFrame>
      <p:pic>
        <p:nvPicPr>
          <p:cNvPr id="2" name="Picture 1">
            <a:extLst>
              <a:ext uri="{FF2B5EF4-FFF2-40B4-BE49-F238E27FC236}">
                <a16:creationId xmlns:a16="http://schemas.microsoft.com/office/drawing/2014/main" id="{DAF43D92-BA56-AF7B-3570-5A3ABEB24B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158" y="380736"/>
            <a:ext cx="1592644" cy="1028844"/>
          </a:xfrm>
          <a:prstGeom prst="rect">
            <a:avLst/>
          </a:prstGeom>
        </p:spPr>
      </p:pic>
      <p:sp>
        <p:nvSpPr>
          <p:cNvPr id="13" name="Footer Placeholder 12">
            <a:extLst>
              <a:ext uri="{FF2B5EF4-FFF2-40B4-BE49-F238E27FC236}">
                <a16:creationId xmlns:a16="http://schemas.microsoft.com/office/drawing/2014/main" id="{4A302C44-497A-941A-9D27-12C50B868A4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3174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185FF1-75FE-5305-AACF-A9FA1714CCE3}"/>
              </a:ext>
            </a:extLst>
          </p:cNvPr>
          <p:cNvSpPr>
            <a:spLocks noGrp="1"/>
          </p:cNvSpPr>
          <p:nvPr>
            <p:ph type="title"/>
          </p:nvPr>
        </p:nvSpPr>
        <p:spPr/>
        <p:txBody>
          <a:bodyPr/>
          <a:lstStyle/>
          <a:p>
            <a:r>
              <a:rPr lang="en-US" dirty="0"/>
              <a:t>Explore Azure Marketplace</a:t>
            </a:r>
          </a:p>
        </p:txBody>
      </p:sp>
      <p:sp>
        <p:nvSpPr>
          <p:cNvPr id="10" name="Text Placeholder 9">
            <a:extLst>
              <a:ext uri="{FF2B5EF4-FFF2-40B4-BE49-F238E27FC236}">
                <a16:creationId xmlns:a16="http://schemas.microsoft.com/office/drawing/2014/main" id="{48540D5B-B974-4A3D-CCE7-E4E84B34F7ED}"/>
              </a:ext>
            </a:extLst>
          </p:cNvPr>
          <p:cNvSpPr>
            <a:spLocks noGrp="1"/>
          </p:cNvSpPr>
          <p:nvPr>
            <p:ph type="body" sz="quarter" idx="16"/>
          </p:nvPr>
        </p:nvSpPr>
        <p:spPr>
          <a:xfrm>
            <a:off x="584200" y="1594155"/>
            <a:ext cx="3174143" cy="1938992"/>
          </a:xfrm>
        </p:spPr>
        <p:txBody>
          <a:bodyPr/>
          <a:lstStyle/>
          <a:p>
            <a:r>
              <a:rPr lang="en-US" sz="1800" b="1" dirty="0">
                <a:latin typeface="+mn-lt"/>
              </a:rPr>
              <a:t>Azure Marketplace </a:t>
            </a:r>
            <a:r>
              <a:rPr lang="en-US" sz="1800" dirty="0">
                <a:latin typeface="+mn-lt"/>
              </a:rPr>
              <a:t>allows customers to find, try, purchase, and provision applications and services from hundreds of leading service providers, which are </a:t>
            </a:r>
            <a:br>
              <a:rPr lang="en-US" sz="1800" dirty="0">
                <a:latin typeface="+mn-lt"/>
              </a:rPr>
            </a:br>
            <a:r>
              <a:rPr lang="en-US" sz="1800" dirty="0">
                <a:latin typeface="+mn-lt"/>
              </a:rPr>
              <a:t>all certified to run on Azure.</a:t>
            </a:r>
          </a:p>
        </p:txBody>
      </p:sp>
      <p:sp>
        <p:nvSpPr>
          <p:cNvPr id="9" name="Text Placeholder 8">
            <a:extLst>
              <a:ext uri="{FF2B5EF4-FFF2-40B4-BE49-F238E27FC236}">
                <a16:creationId xmlns:a16="http://schemas.microsoft.com/office/drawing/2014/main" id="{CF880C0D-F76C-5B1E-0F73-58594C09205B}"/>
              </a:ext>
            </a:extLst>
          </p:cNvPr>
          <p:cNvSpPr>
            <a:spLocks noGrp="1"/>
          </p:cNvSpPr>
          <p:nvPr>
            <p:ph type="body" sz="quarter" idx="15"/>
          </p:nvPr>
        </p:nvSpPr>
        <p:spPr>
          <a:xfrm>
            <a:off x="586389" y="3650859"/>
            <a:ext cx="3274411" cy="2523768"/>
          </a:xfrm>
        </p:spPr>
        <p:txBody>
          <a:bodyPr wrap="square">
            <a:spAutoFit/>
          </a:bodyPr>
          <a:lstStyle/>
          <a:p>
            <a:pPr marL="285750" indent="-171450">
              <a:spcBef>
                <a:spcPts val="0"/>
              </a:spcBef>
              <a:spcAft>
                <a:spcPts val="600"/>
              </a:spcAft>
            </a:pPr>
            <a:r>
              <a:rPr lang="en-US" dirty="0"/>
              <a:t>Open-source container platforms.</a:t>
            </a:r>
          </a:p>
          <a:p>
            <a:pPr marL="285750" indent="-171450">
              <a:spcBef>
                <a:spcPts val="0"/>
              </a:spcBef>
              <a:spcAft>
                <a:spcPts val="600"/>
              </a:spcAft>
            </a:pPr>
            <a:r>
              <a:rPr lang="en-US" dirty="0"/>
              <a:t>Virtual machine and database images.</a:t>
            </a:r>
          </a:p>
          <a:p>
            <a:pPr marL="285750" indent="-171450">
              <a:spcBef>
                <a:spcPts val="0"/>
              </a:spcBef>
              <a:spcAft>
                <a:spcPts val="600"/>
              </a:spcAft>
            </a:pPr>
            <a:r>
              <a:rPr lang="en-US" dirty="0"/>
              <a:t>Application build and deployment software.</a:t>
            </a:r>
          </a:p>
          <a:p>
            <a:pPr marL="285750" indent="-171450">
              <a:spcBef>
                <a:spcPts val="0"/>
              </a:spcBef>
              <a:spcAft>
                <a:spcPts val="600"/>
              </a:spcAft>
            </a:pPr>
            <a:r>
              <a:rPr lang="en-US" dirty="0"/>
              <a:t>Developer tools.</a:t>
            </a:r>
          </a:p>
          <a:p>
            <a:pPr marL="285750" indent="-171450">
              <a:spcBef>
                <a:spcPts val="0"/>
              </a:spcBef>
              <a:spcAft>
                <a:spcPts val="600"/>
              </a:spcAft>
            </a:pPr>
            <a:r>
              <a:rPr lang="en-US" dirty="0"/>
              <a:t>And much more, with 10,000-plus listings!</a:t>
            </a:r>
          </a:p>
        </p:txBody>
      </p:sp>
      <p:pic>
        <p:nvPicPr>
          <p:cNvPr id="13" name="Picture 12" descr="graphic of a shopping bag">
            <a:extLst>
              <a:ext uri="{FF2B5EF4-FFF2-40B4-BE49-F238E27FC236}">
                <a16:creationId xmlns:a16="http://schemas.microsoft.com/office/drawing/2014/main" id="{34E25336-ACED-94B7-49B0-FCE7FE136FDA}"/>
              </a:ext>
            </a:extLst>
          </p:cNvPr>
          <p:cNvPicPr/>
          <p:nvPr/>
        </p:nvPicPr>
        <p:blipFill>
          <a:blip r:embed="rId3"/>
          <a:stretch/>
        </p:blipFill>
        <p:spPr>
          <a:xfrm>
            <a:off x="6229578" y="2214701"/>
            <a:ext cx="3204708" cy="3163610"/>
          </a:xfrm>
          <a:prstGeom prst="rect">
            <a:avLst/>
          </a:prstGeom>
          <a:ln>
            <a:noFill/>
          </a:ln>
        </p:spPr>
      </p:pic>
      <p:sp>
        <p:nvSpPr>
          <p:cNvPr id="12" name="Rectangle 11">
            <a:extLst>
              <a:ext uri="{FF2B5EF4-FFF2-40B4-BE49-F238E27FC236}">
                <a16:creationId xmlns:a16="http://schemas.microsoft.com/office/drawing/2014/main" id="{5AA1DC87-01AF-C37A-A193-6FDFEED4638E}"/>
              </a:ext>
              <a:ext uri="{C183D7F6-B498-43B3-948B-1728B52AA6E4}">
                <adec:decorative xmlns:adec="http://schemas.microsoft.com/office/drawing/2017/decorative" val="1"/>
              </a:ext>
            </a:extLst>
          </p:cNvPr>
          <p:cNvSpPr>
            <a:spLocks/>
          </p:cNvSpPr>
          <p:nvPr/>
        </p:nvSpPr>
        <p:spPr bwMode="auto">
          <a:xfrm>
            <a:off x="4062491" y="1639206"/>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ooter Placeholder 14">
            <a:extLst>
              <a:ext uri="{FF2B5EF4-FFF2-40B4-BE49-F238E27FC236}">
                <a16:creationId xmlns:a16="http://schemas.microsoft.com/office/drawing/2014/main" id="{B6EA6A82-BBD9-EF98-B9CC-0E9881B75FE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735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DCF821-B934-E546-04C0-6B21E87C259D}"/>
              </a:ext>
            </a:extLst>
          </p:cNvPr>
          <p:cNvSpPr>
            <a:spLocks noGrp="1"/>
          </p:cNvSpPr>
          <p:nvPr>
            <p:ph type="title"/>
          </p:nvPr>
        </p:nvSpPr>
        <p:spPr/>
        <p:txBody>
          <a:bodyPr/>
          <a:lstStyle/>
          <a:p>
            <a:r>
              <a:rPr lang="en-US" dirty="0">
                <a:cs typeface="Segoe UI"/>
              </a:rPr>
              <a:t>Pricing calculator</a:t>
            </a:r>
            <a:endParaRPr lang="en-US" dirty="0"/>
          </a:p>
        </p:txBody>
      </p:sp>
      <p:sp>
        <p:nvSpPr>
          <p:cNvPr id="11" name="Text Placeholder 10">
            <a:extLst>
              <a:ext uri="{FF2B5EF4-FFF2-40B4-BE49-F238E27FC236}">
                <a16:creationId xmlns:a16="http://schemas.microsoft.com/office/drawing/2014/main" id="{FECA93E8-81C5-068F-8527-E6B129874615}"/>
              </a:ext>
            </a:extLst>
          </p:cNvPr>
          <p:cNvSpPr>
            <a:spLocks noGrp="1"/>
          </p:cNvSpPr>
          <p:nvPr>
            <p:ph type="body" sz="quarter" idx="16"/>
          </p:nvPr>
        </p:nvSpPr>
        <p:spPr>
          <a:xfrm>
            <a:off x="584200" y="1594155"/>
            <a:ext cx="3174143" cy="1938992"/>
          </a:xfrm>
        </p:spPr>
        <p:txBody>
          <a:bodyPr/>
          <a:lstStyle/>
          <a:p>
            <a:r>
              <a:rPr lang="en-US" sz="1800" dirty="0">
                <a:latin typeface="+mn-lt"/>
              </a:rPr>
              <a:t>The </a:t>
            </a:r>
            <a:r>
              <a:rPr lang="en-US" sz="1800" b="1" dirty="0">
                <a:latin typeface="+mn-lt"/>
              </a:rPr>
              <a:t>pricing calculator </a:t>
            </a:r>
            <a:r>
              <a:rPr lang="en-US" sz="1800" dirty="0">
                <a:latin typeface="+mn-lt"/>
              </a:rPr>
              <a:t>is a tool that helps you estimate the cost of Azure products. </a:t>
            </a:r>
            <a:r>
              <a:rPr lang="en-US" sz="1800" b="0" i="0" dirty="0">
                <a:effectLst/>
                <a:latin typeface="+mn-lt"/>
              </a:rPr>
              <a:t>The options that you can configure in the pricing </a:t>
            </a:r>
            <a:r>
              <a:rPr lang="en-US" sz="1800" dirty="0">
                <a:latin typeface="+mn-lt"/>
              </a:rPr>
              <a:t>c</a:t>
            </a:r>
            <a:r>
              <a:rPr lang="en-US" sz="1800" b="0" i="0" dirty="0">
                <a:effectLst/>
                <a:latin typeface="+mn-lt"/>
              </a:rPr>
              <a:t>alculator vary between products, but basic configuration options include:</a:t>
            </a:r>
            <a:endParaRPr lang="en-US" sz="1800" dirty="0">
              <a:latin typeface="+mn-lt"/>
            </a:endParaRPr>
          </a:p>
        </p:txBody>
      </p:sp>
      <p:sp>
        <p:nvSpPr>
          <p:cNvPr id="10" name="Text Placeholder 9">
            <a:extLst>
              <a:ext uri="{FF2B5EF4-FFF2-40B4-BE49-F238E27FC236}">
                <a16:creationId xmlns:a16="http://schemas.microsoft.com/office/drawing/2014/main" id="{4A8788F3-79C5-E69B-3FED-4C36AED824DA}"/>
              </a:ext>
            </a:extLst>
          </p:cNvPr>
          <p:cNvSpPr>
            <a:spLocks noGrp="1"/>
          </p:cNvSpPr>
          <p:nvPr>
            <p:ph type="body" sz="quarter" idx="15"/>
          </p:nvPr>
        </p:nvSpPr>
        <p:spPr>
          <a:xfrm>
            <a:off x="586389" y="3706156"/>
            <a:ext cx="3172811" cy="1906869"/>
          </a:xfrm>
        </p:spPr>
        <p:txBody>
          <a:bodyPr/>
          <a:lstStyle/>
          <a:p>
            <a:pPr marL="285750" indent="-171450">
              <a:spcBef>
                <a:spcPts val="0"/>
              </a:spcBef>
              <a:spcAft>
                <a:spcPts val="600"/>
              </a:spcAft>
            </a:pPr>
            <a:r>
              <a:rPr lang="en-US" dirty="0"/>
              <a:t>Region</a:t>
            </a:r>
          </a:p>
          <a:p>
            <a:pPr marL="285750" indent="-171450">
              <a:spcBef>
                <a:spcPts val="0"/>
              </a:spcBef>
              <a:spcAft>
                <a:spcPts val="600"/>
              </a:spcAft>
            </a:pPr>
            <a:r>
              <a:rPr lang="en-US" dirty="0"/>
              <a:t>Tier</a:t>
            </a:r>
          </a:p>
          <a:p>
            <a:pPr marL="285750" indent="-171450">
              <a:spcBef>
                <a:spcPts val="0"/>
              </a:spcBef>
              <a:spcAft>
                <a:spcPts val="600"/>
              </a:spcAft>
            </a:pPr>
            <a:r>
              <a:rPr lang="en-US" dirty="0"/>
              <a:t>Billing options</a:t>
            </a:r>
          </a:p>
          <a:p>
            <a:pPr marL="285750" indent="-171450">
              <a:spcBef>
                <a:spcPts val="0"/>
              </a:spcBef>
              <a:spcAft>
                <a:spcPts val="600"/>
              </a:spcAft>
            </a:pPr>
            <a:r>
              <a:rPr lang="en-US" dirty="0"/>
              <a:t>Support options</a:t>
            </a:r>
          </a:p>
          <a:p>
            <a:pPr marL="285750" indent="-171450">
              <a:spcBef>
                <a:spcPts val="0"/>
              </a:spcBef>
              <a:spcAft>
                <a:spcPts val="600"/>
              </a:spcAft>
            </a:pPr>
            <a:r>
              <a:rPr lang="en-US" dirty="0"/>
              <a:t>Programs and offers</a:t>
            </a:r>
          </a:p>
          <a:p>
            <a:pPr marL="285750" indent="-171450">
              <a:spcBef>
                <a:spcPts val="0"/>
              </a:spcBef>
              <a:spcAft>
                <a:spcPts val="600"/>
              </a:spcAft>
            </a:pPr>
            <a:r>
              <a:rPr lang="en-US" dirty="0"/>
              <a:t>Azure dev/test pricing</a:t>
            </a:r>
          </a:p>
        </p:txBody>
      </p:sp>
      <p:pic>
        <p:nvPicPr>
          <p:cNvPr id="14" name="Picture Placeholder 13" descr="Screenshot of the pricing calculator for virtual machines.">
            <a:extLst>
              <a:ext uri="{FF2B5EF4-FFF2-40B4-BE49-F238E27FC236}">
                <a16:creationId xmlns:a16="http://schemas.microsoft.com/office/drawing/2014/main" id="{A833B027-EB4F-38D4-6B52-A1583D674EE5}"/>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5470" t="-27792" r="-5470" b="-27792"/>
          <a:stretch/>
        </p:blipFill>
        <p:spPr>
          <a:xfrm>
            <a:off x="4069748" y="1594155"/>
            <a:ext cx="7535863" cy="4430713"/>
          </a:xfrm>
          <a:prstGeom prst="rect">
            <a:avLst/>
          </a:prstGeom>
          <a:solidFill>
            <a:schemeClr val="bg1"/>
          </a:solidFill>
          <a:ln w="19050">
            <a:solidFill>
              <a:schemeClr val="accent1"/>
            </a:solidFill>
          </a:ln>
        </p:spPr>
      </p:pic>
      <p:sp>
        <p:nvSpPr>
          <p:cNvPr id="15" name="Footer Placeholder 14">
            <a:extLst>
              <a:ext uri="{FF2B5EF4-FFF2-40B4-BE49-F238E27FC236}">
                <a16:creationId xmlns:a16="http://schemas.microsoft.com/office/drawing/2014/main" id="{A4522E0B-255F-1127-A866-D40EBE93B5D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218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928C4F4-BD96-75B8-3B9B-7756373D0576}"/>
              </a:ext>
            </a:extLst>
          </p:cNvPr>
          <p:cNvSpPr>
            <a:spLocks noGrp="1"/>
          </p:cNvSpPr>
          <p:nvPr>
            <p:ph type="title"/>
          </p:nvPr>
        </p:nvSpPr>
        <p:spPr/>
        <p:txBody>
          <a:bodyPr/>
          <a:lstStyle/>
          <a:p>
            <a:r>
              <a:rPr lang="en-IE" dirty="0">
                <a:cs typeface="Segoe UI"/>
              </a:rPr>
              <a:t>Total Cost of Ownership (TCO) calculator</a:t>
            </a:r>
            <a:endParaRPr lang="en-US" dirty="0"/>
          </a:p>
        </p:txBody>
      </p:sp>
      <p:sp>
        <p:nvSpPr>
          <p:cNvPr id="12" name="Text Placeholder 11">
            <a:extLst>
              <a:ext uri="{FF2B5EF4-FFF2-40B4-BE49-F238E27FC236}">
                <a16:creationId xmlns:a16="http://schemas.microsoft.com/office/drawing/2014/main" id="{A273202F-16CA-0AC6-7002-65331DAEAA97}"/>
              </a:ext>
            </a:extLst>
          </p:cNvPr>
          <p:cNvSpPr>
            <a:spLocks noGrp="1"/>
          </p:cNvSpPr>
          <p:nvPr>
            <p:ph type="body" sz="quarter" idx="16"/>
          </p:nvPr>
        </p:nvSpPr>
        <p:spPr>
          <a:xfrm>
            <a:off x="584200" y="1594155"/>
            <a:ext cx="3174143" cy="2923877"/>
          </a:xfrm>
        </p:spPr>
        <p:txBody>
          <a:bodyPr/>
          <a:lstStyle/>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A tool to estimate cost savings you can realize by migrating to Azure.</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A report compares the costs of on-premises infrastructures </a:t>
            </a:r>
            <a:br>
              <a:rPr lang="en-IE" sz="2000" dirty="0">
                <a:latin typeface="+mn-lt"/>
                <a:cs typeface="Segoe UI Semilight" panose="020B0402040204020203" pitchFamily="34" charset="0"/>
              </a:rPr>
            </a:br>
            <a:r>
              <a:rPr lang="en-IE" sz="2000" dirty="0">
                <a:latin typeface="+mn-lt"/>
                <a:cs typeface="Segoe UI Semilight" panose="020B0402040204020203" pitchFamily="34" charset="0"/>
              </a:rPr>
              <a:t>with the costs of using Azure products and services in the cloud.</a:t>
            </a:r>
          </a:p>
        </p:txBody>
      </p:sp>
      <p:grpSp>
        <p:nvGrpSpPr>
          <p:cNvPr id="2" name="Group 1" descr="Screenshot of graphs from the Azure TCO tool showing a comparison of running a solution on premises versus running the solution in Azure.  The cost of running is Azure is substantially lower.">
            <a:extLst>
              <a:ext uri="{FF2B5EF4-FFF2-40B4-BE49-F238E27FC236}">
                <a16:creationId xmlns:a16="http://schemas.microsoft.com/office/drawing/2014/main" id="{4D2F65FA-3476-A15C-7C37-58F5EB0AD91A}"/>
              </a:ext>
            </a:extLst>
          </p:cNvPr>
          <p:cNvGrpSpPr/>
          <p:nvPr/>
        </p:nvGrpSpPr>
        <p:grpSpPr>
          <a:xfrm>
            <a:off x="4271964" y="2485745"/>
            <a:ext cx="7119936" cy="2621522"/>
            <a:chOff x="4271964" y="2485745"/>
            <a:chExt cx="7119936" cy="2621522"/>
          </a:xfrm>
        </p:grpSpPr>
        <p:pic>
          <p:nvPicPr>
            <p:cNvPr id="15" name="Picture 14" descr="Two TCO pie charts. One for total on-premises cost of $30,702,495 and one for Azure cost of $595,618">
              <a:extLst>
                <a:ext uri="{FF2B5EF4-FFF2-40B4-BE49-F238E27FC236}">
                  <a16:creationId xmlns:a16="http://schemas.microsoft.com/office/drawing/2014/main" id="{FC1F65EB-D50A-687F-772D-2A195E1BB66D}"/>
                </a:ext>
              </a:extLst>
            </p:cNvPr>
            <p:cNvPicPr>
              <a:picLocks noChangeAspect="1"/>
            </p:cNvPicPr>
            <p:nvPr/>
          </p:nvPicPr>
          <p:blipFill rotWithShape="1">
            <a:blip r:embed="rId3"/>
            <a:srcRect l="49933"/>
            <a:stretch/>
          </p:blipFill>
          <p:spPr>
            <a:xfrm>
              <a:off x="7944413" y="2485745"/>
              <a:ext cx="3447487" cy="2621522"/>
            </a:xfrm>
            <a:prstGeom prst="rect">
              <a:avLst/>
            </a:prstGeom>
          </p:spPr>
        </p:pic>
        <p:pic>
          <p:nvPicPr>
            <p:cNvPr id="16" name="Picture 15" descr="Two TCO pie charts. One for total on-premises cost of $30,702,495 and one for Azure cost of $595,618">
              <a:extLst>
                <a:ext uri="{FF2B5EF4-FFF2-40B4-BE49-F238E27FC236}">
                  <a16:creationId xmlns:a16="http://schemas.microsoft.com/office/drawing/2014/main" id="{1FB2FE83-3B04-E2F9-452D-900C71A8659D}"/>
                </a:ext>
              </a:extLst>
            </p:cNvPr>
            <p:cNvPicPr>
              <a:picLocks noChangeAspect="1"/>
            </p:cNvPicPr>
            <p:nvPr/>
          </p:nvPicPr>
          <p:blipFill rotWithShape="1">
            <a:blip r:embed="rId3"/>
            <a:srcRect r="49933"/>
            <a:stretch/>
          </p:blipFill>
          <p:spPr>
            <a:xfrm>
              <a:off x="4271964" y="2485745"/>
              <a:ext cx="3447487" cy="2621522"/>
            </a:xfrm>
            <a:prstGeom prst="rect">
              <a:avLst/>
            </a:prstGeom>
          </p:spPr>
        </p:pic>
      </p:grpSp>
      <p:sp>
        <p:nvSpPr>
          <p:cNvPr id="22" name="Rectangle 21">
            <a:extLst>
              <a:ext uri="{FF2B5EF4-FFF2-40B4-BE49-F238E27FC236}">
                <a16:creationId xmlns:a16="http://schemas.microsoft.com/office/drawing/2014/main" id="{5C0A606F-A16A-1FCB-4193-4BF1CFE031E0}"/>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ooter Placeholder 25">
            <a:extLst>
              <a:ext uri="{FF2B5EF4-FFF2-40B4-BE49-F238E27FC236}">
                <a16:creationId xmlns:a16="http://schemas.microsoft.com/office/drawing/2014/main" id="{2512D042-F26A-B31E-7C9C-EAE2E5E5094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270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11D10A-488A-B09B-449F-17C0C98398D3}"/>
              </a:ext>
            </a:extLst>
          </p:cNvPr>
          <p:cNvSpPr>
            <a:spLocks noGrp="1"/>
          </p:cNvSpPr>
          <p:nvPr>
            <p:ph type="title"/>
          </p:nvPr>
        </p:nvSpPr>
        <p:spPr/>
        <p:txBody>
          <a:bodyPr/>
          <a:lstStyle/>
          <a:p>
            <a:r>
              <a:rPr lang="en-US" dirty="0"/>
              <a:t>Azure Cost Management</a:t>
            </a:r>
          </a:p>
        </p:txBody>
      </p:sp>
      <p:sp>
        <p:nvSpPr>
          <p:cNvPr id="10" name="Text Placeholder 9">
            <a:extLst>
              <a:ext uri="{FF2B5EF4-FFF2-40B4-BE49-F238E27FC236}">
                <a16:creationId xmlns:a16="http://schemas.microsoft.com/office/drawing/2014/main" id="{7112D77F-3FBD-42F7-BD79-A81A1AEC8644}"/>
              </a:ext>
            </a:extLst>
          </p:cNvPr>
          <p:cNvSpPr>
            <a:spLocks noGrp="1"/>
          </p:cNvSpPr>
          <p:nvPr>
            <p:ph type="body" sz="quarter" idx="16"/>
          </p:nvPr>
        </p:nvSpPr>
        <p:spPr>
          <a:xfrm>
            <a:off x="584200" y="1594155"/>
            <a:ext cx="3174143" cy="3077766"/>
          </a:xfrm>
        </p:spPr>
        <p:txBody>
          <a:bodyPr/>
          <a:lstStyle/>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Reporting: Billing reports</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Data enrichment</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Budgets: Set spend budget</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Alerting: When cost exceed limits</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Recommendation: Cost recommendations</a:t>
            </a:r>
            <a:endParaRPr lang="en-US" sz="2000" dirty="0">
              <a:latin typeface="+mn-lt"/>
              <a:cs typeface="Segoe UI Semilight" panose="020B0402040204020203" pitchFamily="34" charset="0"/>
            </a:endParaRPr>
          </a:p>
        </p:txBody>
      </p:sp>
      <p:pic>
        <p:nvPicPr>
          <p:cNvPr id="13" name="Picture Placeholder 12" descr="Azure Cost Management portal displays a company's cost analysis by meter category, resource location, and resource group name.">
            <a:extLst>
              <a:ext uri="{FF2B5EF4-FFF2-40B4-BE49-F238E27FC236}">
                <a16:creationId xmlns:a16="http://schemas.microsoft.com/office/drawing/2014/main" id="{2D29ECF8-B3D0-3A11-356F-5A03318318C3}"/>
              </a:ext>
            </a:extLst>
          </p:cNvPr>
          <p:cNvPicPr>
            <a:picLocks noGrp="1" noChangeAspect="1"/>
          </p:cNvPicPr>
          <p:nvPr>
            <p:ph type="pic" sz="quarter" idx="20"/>
          </p:nvPr>
        </p:nvPicPr>
        <p:blipFill rotWithShape="1">
          <a:blip r:embed="rId3"/>
          <a:srcRect l="-23392" t="471" r="-23392" b="-10929"/>
          <a:stretch/>
        </p:blipFill>
        <p:spPr>
          <a:xfrm>
            <a:off x="4064000" y="1581150"/>
            <a:ext cx="7535863" cy="4430713"/>
          </a:xfrm>
          <a:prstGeom prst="rect">
            <a:avLst/>
          </a:prstGeom>
          <a:solidFill>
            <a:schemeClr val="bg1"/>
          </a:solidFill>
          <a:ln w="19050">
            <a:solidFill>
              <a:schemeClr val="accent4"/>
            </a:solidFill>
          </a:ln>
        </p:spPr>
      </p:pic>
      <p:sp>
        <p:nvSpPr>
          <p:cNvPr id="12" name="Footer Placeholder 11">
            <a:extLst>
              <a:ext uri="{FF2B5EF4-FFF2-40B4-BE49-F238E27FC236}">
                <a16:creationId xmlns:a16="http://schemas.microsoft.com/office/drawing/2014/main" id="{164370CE-7F42-FF07-85D2-174A581E20FD}"/>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929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2343</Words>
  <Application>Microsoft Office PowerPoint</Application>
  <PresentationFormat>Widescreen</PresentationFormat>
  <Paragraphs>257</Paragraphs>
  <Slides>26</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Segoe UI</vt:lpstr>
      <vt:lpstr>Segoe UI Light</vt:lpstr>
      <vt:lpstr>Segoe UI Semibold</vt:lpstr>
      <vt:lpstr>Segoe UI Semilight</vt:lpstr>
      <vt:lpstr>Wingdings</vt:lpstr>
      <vt:lpstr>1_LIGHT MODE</vt:lpstr>
      <vt:lpstr>AZ-900T00 Learning path 03: Management and governance</vt:lpstr>
      <vt:lpstr>Learning path 03―outline</vt:lpstr>
      <vt:lpstr>Cost management</vt:lpstr>
      <vt:lpstr>Factors affecting costs (part 1)</vt:lpstr>
      <vt:lpstr>Factors affecting costs (part 2)</vt:lpstr>
      <vt:lpstr>Explore Azure Marketplace</vt:lpstr>
      <vt:lpstr>Pricing calculator</vt:lpstr>
      <vt:lpstr>Total Cost of Ownership (TCO) calculator</vt:lpstr>
      <vt:lpstr>Azure Cost Management</vt:lpstr>
      <vt:lpstr>Tags</vt:lpstr>
      <vt:lpstr>Governance and compliance</vt:lpstr>
      <vt:lpstr>Azure Policy</vt:lpstr>
      <vt:lpstr>Resource locks</vt:lpstr>
      <vt:lpstr>Service Trust portal</vt:lpstr>
      <vt:lpstr>Microsoft Purview</vt:lpstr>
      <vt:lpstr>Management and deployment tools</vt:lpstr>
      <vt:lpstr>Tools for interacting with Azure</vt:lpstr>
      <vt:lpstr>Azure Arc</vt:lpstr>
      <vt:lpstr>Azure Resource Manager</vt:lpstr>
      <vt:lpstr>Infrastructure as code</vt:lpstr>
      <vt:lpstr>Azure Resource Manager (ARM) templates</vt:lpstr>
      <vt:lpstr>Bicep</vt:lpstr>
      <vt:lpstr>Azure monitoring tools</vt:lpstr>
      <vt:lpstr>Azure Advisor</vt:lpstr>
      <vt:lpstr>Azure Service Health</vt:lpstr>
      <vt:lpstr>Azure Monitor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2023-10-03T15:04:02Z</dcterms:created>
  <dcterms:modified xsi:type="dcterms:W3CDTF">2024-07-07T08:53:41Z</dcterms:modified>
</cp:coreProperties>
</file>